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10"/>
  </p:notesMasterIdLst>
  <p:sldIdLst>
    <p:sldId id="256" r:id="rId2"/>
    <p:sldId id="257" r:id="rId3"/>
    <p:sldId id="517" r:id="rId4"/>
    <p:sldId id="624" r:id="rId5"/>
    <p:sldId id="516" r:id="rId6"/>
    <p:sldId id="417" r:id="rId7"/>
    <p:sldId id="419" r:id="rId8"/>
    <p:sldId id="518" r:id="rId9"/>
    <p:sldId id="519" r:id="rId10"/>
    <p:sldId id="520" r:id="rId11"/>
    <p:sldId id="521" r:id="rId12"/>
    <p:sldId id="609" r:id="rId13"/>
    <p:sldId id="610" r:id="rId14"/>
    <p:sldId id="611" r:id="rId15"/>
    <p:sldId id="612" r:id="rId16"/>
    <p:sldId id="613" r:id="rId17"/>
    <p:sldId id="614" r:id="rId18"/>
    <p:sldId id="522" r:id="rId19"/>
    <p:sldId id="616" r:id="rId20"/>
    <p:sldId id="615" r:id="rId21"/>
    <p:sldId id="595" r:id="rId22"/>
    <p:sldId id="596" r:id="rId23"/>
    <p:sldId id="597" r:id="rId24"/>
    <p:sldId id="598" r:id="rId25"/>
    <p:sldId id="599" r:id="rId26"/>
    <p:sldId id="523" r:id="rId27"/>
    <p:sldId id="601" r:id="rId28"/>
    <p:sldId id="602" r:id="rId29"/>
    <p:sldId id="603" r:id="rId30"/>
    <p:sldId id="604" r:id="rId31"/>
    <p:sldId id="605" r:id="rId32"/>
    <p:sldId id="600" r:id="rId33"/>
    <p:sldId id="524" r:id="rId34"/>
    <p:sldId id="525" r:id="rId35"/>
    <p:sldId id="526" r:id="rId36"/>
    <p:sldId id="493" r:id="rId37"/>
    <p:sldId id="527" r:id="rId38"/>
    <p:sldId id="528" r:id="rId39"/>
    <p:sldId id="529" r:id="rId40"/>
    <p:sldId id="531" r:id="rId41"/>
    <p:sldId id="532" r:id="rId42"/>
    <p:sldId id="534" r:id="rId43"/>
    <p:sldId id="535" r:id="rId44"/>
    <p:sldId id="536" r:id="rId45"/>
    <p:sldId id="537" r:id="rId46"/>
    <p:sldId id="538" r:id="rId47"/>
    <p:sldId id="539" r:id="rId48"/>
    <p:sldId id="540" r:id="rId49"/>
    <p:sldId id="541" r:id="rId50"/>
    <p:sldId id="542" r:id="rId51"/>
    <p:sldId id="543" r:id="rId52"/>
    <p:sldId id="544" r:id="rId53"/>
    <p:sldId id="545" r:id="rId54"/>
    <p:sldId id="621" r:id="rId55"/>
    <p:sldId id="546" r:id="rId56"/>
    <p:sldId id="547" r:id="rId57"/>
    <p:sldId id="625" r:id="rId58"/>
    <p:sldId id="548" r:id="rId59"/>
    <p:sldId id="571" r:id="rId60"/>
    <p:sldId id="549" r:id="rId61"/>
    <p:sldId id="550" r:id="rId62"/>
    <p:sldId id="551" r:id="rId63"/>
    <p:sldId id="552" r:id="rId64"/>
    <p:sldId id="553" r:id="rId65"/>
    <p:sldId id="554" r:id="rId66"/>
    <p:sldId id="555" r:id="rId67"/>
    <p:sldId id="556" r:id="rId68"/>
    <p:sldId id="557" r:id="rId69"/>
    <p:sldId id="558" r:id="rId70"/>
    <p:sldId id="559" r:id="rId71"/>
    <p:sldId id="560" r:id="rId72"/>
    <p:sldId id="561" r:id="rId73"/>
    <p:sldId id="563" r:id="rId74"/>
    <p:sldId id="564" r:id="rId75"/>
    <p:sldId id="565" r:id="rId76"/>
    <p:sldId id="562" r:id="rId77"/>
    <p:sldId id="567" r:id="rId78"/>
    <p:sldId id="568" r:id="rId79"/>
    <p:sldId id="569" r:id="rId80"/>
    <p:sldId id="570" r:id="rId81"/>
    <p:sldId id="573" r:id="rId82"/>
    <p:sldId id="574" r:id="rId83"/>
    <p:sldId id="575" r:id="rId84"/>
    <p:sldId id="576" r:id="rId85"/>
    <p:sldId id="577" r:id="rId86"/>
    <p:sldId id="578" r:id="rId87"/>
    <p:sldId id="579" r:id="rId88"/>
    <p:sldId id="580" r:id="rId89"/>
    <p:sldId id="581" r:id="rId90"/>
    <p:sldId id="582" r:id="rId91"/>
    <p:sldId id="583" r:id="rId92"/>
    <p:sldId id="584" r:id="rId93"/>
    <p:sldId id="606" r:id="rId94"/>
    <p:sldId id="607" r:id="rId95"/>
    <p:sldId id="585" r:id="rId96"/>
    <p:sldId id="586" r:id="rId97"/>
    <p:sldId id="620" r:id="rId98"/>
    <p:sldId id="587" r:id="rId99"/>
    <p:sldId id="588" r:id="rId100"/>
    <p:sldId id="589" r:id="rId101"/>
    <p:sldId id="590" r:id="rId102"/>
    <p:sldId id="591" r:id="rId103"/>
    <p:sldId id="593" r:id="rId104"/>
    <p:sldId id="622" r:id="rId105"/>
    <p:sldId id="623" r:id="rId106"/>
    <p:sldId id="406" r:id="rId107"/>
    <p:sldId id="594" r:id="rId108"/>
    <p:sldId id="515" r:id="rId109"/>
  </p:sldIdLst>
  <p:sldSz cx="9144000" cy="6858000" type="screen4x3"/>
  <p:notesSz cx="69802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61" autoAdjust="0"/>
  </p:normalViewPr>
  <p:slideViewPr>
    <p:cSldViewPr>
      <p:cViewPr varScale="1">
        <p:scale>
          <a:sx n="68" d="100"/>
          <a:sy n="68" d="100"/>
        </p:scale>
        <p:origin x="-14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61804"/>
          </a:xfrm>
          <a:prstGeom prst="rect">
            <a:avLst/>
          </a:prstGeom>
        </p:spPr>
        <p:txBody>
          <a:bodyPr vert="horz" lIns="92656" tIns="46328" rIns="92656" bIns="46328" rtlCol="0"/>
          <a:lstStyle>
            <a:lvl1pPr algn="l">
              <a:defRPr sz="1200"/>
            </a:lvl1pPr>
          </a:lstStyle>
          <a:p>
            <a:endParaRPr lang="en-US"/>
          </a:p>
        </p:txBody>
      </p:sp>
      <p:sp>
        <p:nvSpPr>
          <p:cNvPr id="3" name="Date Placeholder 2"/>
          <p:cNvSpPr>
            <a:spLocks noGrp="1"/>
          </p:cNvSpPr>
          <p:nvPr>
            <p:ph type="dt" idx="1"/>
          </p:nvPr>
        </p:nvSpPr>
        <p:spPr>
          <a:xfrm>
            <a:off x="3953853" y="0"/>
            <a:ext cx="3024770" cy="461804"/>
          </a:xfrm>
          <a:prstGeom prst="rect">
            <a:avLst/>
          </a:prstGeom>
        </p:spPr>
        <p:txBody>
          <a:bodyPr vert="horz" lIns="92656" tIns="46328" rIns="92656" bIns="46328" rtlCol="0"/>
          <a:lstStyle>
            <a:lvl1pPr algn="r">
              <a:defRPr sz="1200"/>
            </a:lvl1pPr>
          </a:lstStyle>
          <a:p>
            <a:fld id="{93FD789C-5BFB-4289-A5E8-1F748082DE96}" type="datetimeFigureOut">
              <a:rPr lang="en-US" smtClean="0"/>
              <a:t>5/8/2015</a:t>
            </a:fld>
            <a:endParaRPr lang="en-US"/>
          </a:p>
        </p:txBody>
      </p:sp>
      <p:sp>
        <p:nvSpPr>
          <p:cNvPr id="4" name="Slide Image Placeholder 3"/>
          <p:cNvSpPr>
            <a:spLocks noGrp="1" noRot="1" noChangeAspect="1"/>
          </p:cNvSpPr>
          <p:nvPr>
            <p:ph type="sldImg" idx="2"/>
          </p:nvPr>
        </p:nvSpPr>
        <p:spPr>
          <a:xfrm>
            <a:off x="1181100" y="692150"/>
            <a:ext cx="4618038" cy="3463925"/>
          </a:xfrm>
          <a:prstGeom prst="rect">
            <a:avLst/>
          </a:prstGeom>
          <a:noFill/>
          <a:ln w="12700">
            <a:solidFill>
              <a:prstClr val="black"/>
            </a:solidFill>
          </a:ln>
        </p:spPr>
        <p:txBody>
          <a:bodyPr vert="horz" lIns="92656" tIns="46328" rIns="92656" bIns="46328" rtlCol="0" anchor="ctr"/>
          <a:lstStyle/>
          <a:p>
            <a:endParaRPr lang="en-US"/>
          </a:p>
        </p:txBody>
      </p:sp>
      <p:sp>
        <p:nvSpPr>
          <p:cNvPr id="5" name="Notes Placeholder 4"/>
          <p:cNvSpPr>
            <a:spLocks noGrp="1"/>
          </p:cNvSpPr>
          <p:nvPr>
            <p:ph type="body" sz="quarter" idx="3"/>
          </p:nvPr>
        </p:nvSpPr>
        <p:spPr>
          <a:xfrm>
            <a:off x="698024" y="4387136"/>
            <a:ext cx="5584190" cy="4156234"/>
          </a:xfrm>
          <a:prstGeom prst="rect">
            <a:avLst/>
          </a:prstGeom>
        </p:spPr>
        <p:txBody>
          <a:bodyPr vert="horz" lIns="92656" tIns="46328" rIns="92656" bIns="463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24770" cy="461804"/>
          </a:xfrm>
          <a:prstGeom prst="rect">
            <a:avLst/>
          </a:prstGeom>
        </p:spPr>
        <p:txBody>
          <a:bodyPr vert="horz" lIns="92656" tIns="46328" rIns="92656" bIns="46328"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772668"/>
            <a:ext cx="3024770" cy="461804"/>
          </a:xfrm>
          <a:prstGeom prst="rect">
            <a:avLst/>
          </a:prstGeom>
        </p:spPr>
        <p:txBody>
          <a:bodyPr vert="horz" lIns="92656" tIns="46328" rIns="92656" bIns="46328" rtlCol="0" anchor="b"/>
          <a:lstStyle>
            <a:lvl1pPr algn="r">
              <a:defRPr sz="1200"/>
            </a:lvl1pPr>
          </a:lstStyle>
          <a:p>
            <a:fld id="{C053F79D-B67C-4A05-B2D7-BF1779246E6D}" type="slidenum">
              <a:rPr lang="en-US" smtClean="0"/>
              <a:t>‹#›</a:t>
            </a:fld>
            <a:endParaRPr lang="en-US"/>
          </a:p>
        </p:txBody>
      </p:sp>
    </p:spTree>
    <p:extLst>
      <p:ext uri="{BB962C8B-B14F-4D97-AF65-F5344CB8AC3E}">
        <p14:creationId xmlns:p14="http://schemas.microsoft.com/office/powerpoint/2010/main" val="1091009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2</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11</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103</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104</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105</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108</a:t>
            </a:fld>
            <a:endParaRPr lang="en-US"/>
          </a:p>
        </p:txBody>
      </p:sp>
    </p:spTree>
    <p:extLst>
      <p:ext uri="{BB962C8B-B14F-4D97-AF65-F5344CB8AC3E}">
        <p14:creationId xmlns:p14="http://schemas.microsoft.com/office/powerpoint/2010/main" val="4142288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12</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13</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14</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15</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16</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17</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18</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19</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20</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3</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21</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22</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23</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24</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25</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26</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27</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28</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29</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30</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4</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31</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32</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33</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34</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35</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37</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38</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39</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40</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41</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5</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42</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43</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44</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45</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46</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47</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48</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49</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50</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51</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6</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52</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53</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55</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56</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57</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58</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59</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60</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61</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62</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7</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63</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64</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65</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66</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67</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68</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69</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70</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71</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72</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8</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73</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74</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75</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76</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77</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78</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79</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80</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81</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82</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9</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83</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84</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85</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86</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87</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88</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89</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90</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91</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92</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10</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93</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94</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95</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96</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97</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98</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99</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100</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101</a:t>
            </a:fld>
            <a:endParaRPr lang="en-US"/>
          </a:p>
        </p:txBody>
      </p:sp>
    </p:spTree>
    <p:extLst>
      <p:ext uri="{BB962C8B-B14F-4D97-AF65-F5344CB8AC3E}">
        <p14:creationId xmlns:p14="http://schemas.microsoft.com/office/powerpoint/2010/main" val="34808173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640" indent="-231640">
              <a:buAutoNum type="arabicPeriod"/>
            </a:pPr>
            <a:r>
              <a:rPr lang="en-US" baseline="0" dirty="0" smtClean="0"/>
              <a:t>Introductions</a:t>
            </a:r>
          </a:p>
          <a:p>
            <a:pPr marL="231640" indent="-231640">
              <a:buAutoNum type="arabicPeriod"/>
            </a:pPr>
            <a:r>
              <a:rPr lang="en-US" baseline="0" dirty="0" smtClean="0"/>
              <a:t>Go over Day 1 Agenda</a:t>
            </a:r>
            <a:endParaRPr lang="en-US" dirty="0"/>
          </a:p>
        </p:txBody>
      </p:sp>
      <p:sp>
        <p:nvSpPr>
          <p:cNvPr id="4" name="Slide Number Placeholder 3"/>
          <p:cNvSpPr>
            <a:spLocks noGrp="1"/>
          </p:cNvSpPr>
          <p:nvPr>
            <p:ph type="sldNum" sz="quarter" idx="10"/>
          </p:nvPr>
        </p:nvSpPr>
        <p:spPr/>
        <p:txBody>
          <a:bodyPr/>
          <a:lstStyle/>
          <a:p>
            <a:fld id="{C053F79D-B67C-4A05-B2D7-BF1779246E6D}" type="slidenum">
              <a:rPr lang="en-US" smtClean="0"/>
              <a:t>102</a:t>
            </a:fld>
            <a:endParaRPr lang="en-US"/>
          </a:p>
        </p:txBody>
      </p:sp>
    </p:spTree>
    <p:extLst>
      <p:ext uri="{BB962C8B-B14F-4D97-AF65-F5344CB8AC3E}">
        <p14:creationId xmlns:p14="http://schemas.microsoft.com/office/powerpoint/2010/main" val="3480817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E80524D-122A-4C6C-B5E2-64667CFB1BC5}" type="datetimeFigureOut">
              <a:rPr lang="en-US" smtClean="0"/>
              <a:t>5/8/2015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D05696F-620A-4632-BBAB-26574FE948F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80524D-122A-4C6C-B5E2-64667CFB1BC5}" type="datetimeFigureOut">
              <a:rPr lang="en-US" smtClean="0"/>
              <a:t>5/8/2015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05696F-620A-4632-BBAB-26574FE948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80524D-122A-4C6C-B5E2-64667CFB1BC5}" type="datetimeFigureOut">
              <a:rPr lang="en-US" smtClean="0"/>
              <a:t>5/8/2015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05696F-620A-4632-BBAB-26574FE948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80524D-122A-4C6C-B5E2-64667CFB1BC5}" type="datetimeFigureOut">
              <a:rPr lang="en-US" smtClean="0"/>
              <a:t>5/8/2015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05696F-620A-4632-BBAB-26574FE948F4}"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E80524D-122A-4C6C-B5E2-64667CFB1BC5}" type="datetimeFigureOut">
              <a:rPr lang="en-US" smtClean="0"/>
              <a:t>5/8/2015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05696F-620A-4632-BBAB-26574FE948F4}"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E80524D-122A-4C6C-B5E2-64667CFB1BC5}" type="datetimeFigureOut">
              <a:rPr lang="en-US" smtClean="0"/>
              <a:t>5/8/2015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D05696F-620A-4632-BBAB-26574FE948F4}"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E80524D-122A-4C6C-B5E2-64667CFB1BC5}" type="datetimeFigureOut">
              <a:rPr lang="en-US" smtClean="0"/>
              <a:t>5/8/2015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D05696F-620A-4632-BBAB-26574FE948F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E80524D-122A-4C6C-B5E2-64667CFB1BC5}" type="datetimeFigureOut">
              <a:rPr lang="en-US" smtClean="0"/>
              <a:t>5/8/2015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D05696F-620A-4632-BBAB-26574FE948F4}"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E80524D-122A-4C6C-B5E2-64667CFB1BC5}" type="datetimeFigureOut">
              <a:rPr lang="en-US" smtClean="0"/>
              <a:t>5/8/2015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D05696F-620A-4632-BBAB-26574FE948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E80524D-122A-4C6C-B5E2-64667CFB1BC5}" type="datetimeFigureOut">
              <a:rPr lang="en-US" smtClean="0"/>
              <a:t>5/8/2015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D05696F-620A-4632-BBAB-26574FE948F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E80524D-122A-4C6C-B5E2-64667CFB1BC5}" type="datetimeFigureOut">
              <a:rPr lang="en-US" smtClean="0"/>
              <a:t>5/8/2015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D05696F-620A-4632-BBAB-26574FE948F4}"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E80524D-122A-4C6C-B5E2-64667CFB1BC5}" type="datetimeFigureOut">
              <a:rPr lang="en-US" smtClean="0"/>
              <a:t>5/8/2015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D05696F-620A-4632-BBAB-26574FE948F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www.jr3online.com/support/software-support/documents-for-training/"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www.123contactform.com/form-1365487/4th-Annual-WebSmart-Finance-Symposium-Get-Registered-Today"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mailto:Support@websmart.freshdesk.com"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5" Type="http://schemas.openxmlformats.org/officeDocument/2006/relationships/image" Target="../media/image105.gif"/><Relationship Id="rId4" Type="http://schemas.openxmlformats.org/officeDocument/2006/relationships/hyperlink" Target="http://www.jr3online.co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ssa.gov/slge/mand_med_cov.ht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hyperlink" Target="http://www.irs.gov/Charities-&amp;-Non-Profits/Exempt-Organizations:-What-Are-Employment-Taxe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ritter.tea.state.tx.us/peims/standards/weds/index.html?c018"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amiller@jr3online.com" TargetMode="External"/><Relationship Id="rId4" Type="http://schemas.openxmlformats.org/officeDocument/2006/relationships/hyperlink" Target="mailto:mdavis@jr3online.com"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tea.texas.gov/Finance_and_Grants/Financial_Accountability/Financial__Accountability_System_Resource_Guide/"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irs.gov/publications/p15"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jr3online.com/support/software-support/documents-for-training/"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ritter.tea.state.tx.us/peims/standards/weds/index.html?c018"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93.xml.rels><?xml version="1.0" encoding="UTF-8" standalone="yes"?>
<Relationships xmlns="http://schemas.openxmlformats.org/package/2006/relationships"><Relationship Id="rId3" Type="http://schemas.openxmlformats.org/officeDocument/2006/relationships/hyperlink" Target="http://ritter.tea.state.tx.us/peims/standards/weds/index.html?c018"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9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tea.texas.gov/About_TEA/Laws_and_Rules/NCLB_and_ESEA/Highly_Qualified_Teachers/Highly_Qualified_Teachers/"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9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JR3 Webinar</a:t>
            </a:r>
            <a:endParaRPr lang="en-US" dirty="0"/>
          </a:p>
        </p:txBody>
      </p:sp>
      <p:sp>
        <p:nvSpPr>
          <p:cNvPr id="3" name="Subtitle 2"/>
          <p:cNvSpPr>
            <a:spLocks noGrp="1"/>
          </p:cNvSpPr>
          <p:nvPr>
            <p:ph type="subTitle" idx="1"/>
          </p:nvPr>
        </p:nvSpPr>
        <p:spPr/>
        <p:txBody>
          <a:bodyPr>
            <a:normAutofit/>
          </a:bodyPr>
          <a:lstStyle/>
          <a:p>
            <a:r>
              <a:rPr lang="en-US" dirty="0" smtClean="0"/>
              <a:t>Software Release – New HR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685800"/>
            <a:ext cx="2133600" cy="2133600"/>
          </a:xfrm>
          <a:prstGeom prst="rect">
            <a:avLst/>
          </a:prstGeom>
        </p:spPr>
      </p:pic>
    </p:spTree>
    <p:extLst>
      <p:ext uri="{BB962C8B-B14F-4D97-AF65-F5344CB8AC3E}">
        <p14:creationId xmlns:p14="http://schemas.microsoft.com/office/powerpoint/2010/main" val="1706276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300" dirty="0" smtClean="0"/>
              <a:t>Finance &gt; HR &gt; Support Codes &gt; Degree Type</a:t>
            </a:r>
          </a:p>
          <a:p>
            <a:pPr lvl="1">
              <a:buFont typeface="Wingdings" panose="05000000000000000000" pitchFamily="2" charset="2"/>
              <a:buChar char="§"/>
            </a:pPr>
            <a:r>
              <a:rPr lang="en-US" sz="2000" dirty="0" smtClean="0"/>
              <a:t>This is an existing feature; however, the Associate’s Degree has been added as a selection.</a:t>
            </a:r>
          </a:p>
          <a:p>
            <a:pPr lvl="1">
              <a:buFont typeface="Wingdings" panose="05000000000000000000" pitchFamily="2" charset="2"/>
              <a:buChar char="§"/>
            </a:pPr>
            <a:r>
              <a:rPr lang="en-US" sz="2000" dirty="0" smtClean="0"/>
              <a:t>The Associate’s Degree can be selected, if appropriate, on the employee’s HR record on the HR Info tab under General HR Attributes.</a:t>
            </a:r>
          </a:p>
          <a:p>
            <a:pPr lvl="1">
              <a:buFont typeface="Wingdings" panose="05000000000000000000" pitchFamily="2" charset="2"/>
              <a:buChar char="§"/>
            </a:pPr>
            <a:endParaRPr lang="en-US" sz="2000" dirty="0"/>
          </a:p>
          <a:p>
            <a:pPr lvl="1">
              <a:buFont typeface="Wingdings" panose="05000000000000000000" pitchFamily="2" charset="2"/>
              <a:buChar char="§"/>
            </a:pPr>
            <a:endParaRPr lang="en-US" dirty="0"/>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New HR Setup – Degree Types </a:t>
            </a:r>
            <a:endParaRPr lang="en-US" u="sng"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6582" y="3810000"/>
            <a:ext cx="5553075" cy="23622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0901053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b="1" u="sng" dirty="0" smtClean="0"/>
              <a:t>Highly Qualified – True or False </a:t>
            </a:r>
            <a:r>
              <a:rPr lang="en-US" sz="1800" dirty="0" smtClean="0"/>
              <a:t> - once the determination is made on the HQ status of an employee, the prompt will show “True.”  If at any point, the status needs to be False, click on the yellow star to indicate False.</a:t>
            </a:r>
          </a:p>
          <a:p>
            <a:r>
              <a:rPr lang="en-US" sz="1800" b="1" u="sng" dirty="0" smtClean="0"/>
              <a:t>To expire a certification</a:t>
            </a:r>
            <a:r>
              <a:rPr lang="en-US" sz="1800" dirty="0" smtClean="0"/>
              <a:t> – if an employee’s certification has expired, select the edit button to go to the next screen.</a:t>
            </a:r>
            <a:endParaRPr lang="en-US" sz="1800" b="1" u="sng" dirty="0"/>
          </a:p>
          <a:p>
            <a:endParaRPr lang="en-US" sz="1800" b="1" dirty="0"/>
          </a:p>
          <a:p>
            <a:pPr lvl="1"/>
            <a:endParaRPr lang="en-US" sz="1800" dirty="0" smtClean="0"/>
          </a:p>
          <a:p>
            <a:pPr lvl="1"/>
            <a:endParaRPr lang="en-US" sz="1800" dirty="0"/>
          </a:p>
          <a:p>
            <a:pPr lvl="1"/>
            <a:endParaRPr lang="en-US" sz="1400" dirty="0" smtClean="0"/>
          </a:p>
          <a:p>
            <a:pPr lvl="2"/>
            <a:endParaRPr lang="en-US" sz="6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Certifications</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011" y="3962400"/>
            <a:ext cx="6571429" cy="2152381"/>
          </a:xfrm>
          <a:prstGeom prst="rect">
            <a:avLst/>
          </a:prstGeom>
          <a:ln w="38100">
            <a:solidFill>
              <a:schemeClr val="tx1"/>
            </a:solidFill>
          </a:ln>
        </p:spPr>
      </p:pic>
    </p:spTree>
    <p:extLst>
      <p:ext uri="{BB962C8B-B14F-4D97-AF65-F5344CB8AC3E}">
        <p14:creationId xmlns:p14="http://schemas.microsoft.com/office/powerpoint/2010/main" val="21705473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b="1" u="sng" dirty="0" smtClean="0"/>
              <a:t>Expiration Date </a:t>
            </a:r>
            <a:r>
              <a:rPr lang="en-US" sz="1800" dirty="0" smtClean="0"/>
              <a:t>– enter the expiration date of the certification</a:t>
            </a:r>
          </a:p>
          <a:p>
            <a:r>
              <a:rPr lang="en-US" sz="1800" dirty="0" smtClean="0"/>
              <a:t>Select </a:t>
            </a:r>
            <a:r>
              <a:rPr lang="en-US" sz="1800" b="1" dirty="0" smtClean="0"/>
              <a:t>Save</a:t>
            </a:r>
          </a:p>
          <a:p>
            <a:pPr lvl="1"/>
            <a:endParaRPr lang="en-US" sz="1800" dirty="0"/>
          </a:p>
          <a:p>
            <a:pPr lvl="1"/>
            <a:endParaRPr lang="en-US" sz="1400" dirty="0" smtClean="0"/>
          </a:p>
          <a:p>
            <a:pPr lvl="2"/>
            <a:endParaRPr lang="en-US" sz="6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Certifications</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800" y="2667000"/>
            <a:ext cx="6380953" cy="3466667"/>
          </a:xfrm>
          <a:prstGeom prst="rect">
            <a:avLst/>
          </a:prstGeom>
          <a:ln w="38100">
            <a:solidFill>
              <a:schemeClr val="tx1"/>
            </a:solidFill>
          </a:ln>
        </p:spPr>
      </p:pic>
    </p:spTree>
    <p:extLst>
      <p:ext uri="{BB962C8B-B14F-4D97-AF65-F5344CB8AC3E}">
        <p14:creationId xmlns:p14="http://schemas.microsoft.com/office/powerpoint/2010/main" val="320560522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b="1" dirty="0"/>
              <a:t>Documents</a:t>
            </a:r>
            <a:r>
              <a:rPr lang="en-US" sz="1800" dirty="0"/>
              <a:t> </a:t>
            </a:r>
            <a:r>
              <a:rPr lang="en-US" sz="1800" dirty="0" smtClean="0"/>
              <a:t>– if you have purchased WebSmart-</a:t>
            </a:r>
            <a:r>
              <a:rPr lang="en-US" sz="1800" i="1" dirty="0" err="1" smtClean="0"/>
              <a:t>i</a:t>
            </a:r>
            <a:r>
              <a:rPr lang="en-US" sz="1800" dirty="0" smtClean="0"/>
              <a:t>, you will see a Documents tab and have the ability to upload the personnel file here.</a:t>
            </a:r>
          </a:p>
          <a:p>
            <a:r>
              <a:rPr lang="en-US" sz="1800" dirty="0" smtClean="0"/>
              <a:t>You </a:t>
            </a:r>
            <a:r>
              <a:rPr lang="en-US" sz="1800" dirty="0"/>
              <a:t>are allowed to upload documents of any size.</a:t>
            </a:r>
          </a:p>
          <a:p>
            <a:pPr lvl="1"/>
            <a:endParaRPr lang="en-US" sz="1800" dirty="0"/>
          </a:p>
          <a:p>
            <a:pPr lvl="1"/>
            <a:endParaRPr lang="en-US" sz="1400" dirty="0" smtClean="0"/>
          </a:p>
          <a:p>
            <a:pPr lvl="2"/>
            <a:endParaRPr lang="en-US" sz="6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Documents</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71800"/>
            <a:ext cx="8305800" cy="2528205"/>
          </a:xfrm>
          <a:prstGeom prst="rect">
            <a:avLst/>
          </a:prstGeom>
          <a:ln w="38100">
            <a:solidFill>
              <a:schemeClr val="tx1"/>
            </a:solidFill>
          </a:ln>
        </p:spPr>
      </p:pic>
    </p:spTree>
    <p:extLst>
      <p:ext uri="{BB962C8B-B14F-4D97-AF65-F5344CB8AC3E}">
        <p14:creationId xmlns:p14="http://schemas.microsoft.com/office/powerpoint/2010/main" val="360715629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dirty="0" smtClean="0"/>
              <a:t>Reports – You now have access to many reports from the employee’s HR screen.</a:t>
            </a:r>
          </a:p>
          <a:p>
            <a:r>
              <a:rPr lang="en-US" sz="1800" dirty="0" smtClean="0"/>
              <a:t>Select any report and complete the parameters</a:t>
            </a:r>
          </a:p>
          <a:p>
            <a:r>
              <a:rPr lang="en-US" sz="1800" dirty="0" smtClean="0"/>
              <a:t>Select Run Report.</a:t>
            </a:r>
          </a:p>
          <a:p>
            <a:r>
              <a:rPr lang="en-US" sz="1800" dirty="0" smtClean="0"/>
              <a:t>New Reports – </a:t>
            </a:r>
          </a:p>
          <a:p>
            <a:pPr lvl="1"/>
            <a:r>
              <a:rPr lang="en-US" sz="1400" dirty="0" smtClean="0"/>
              <a:t>Employee Payroll Preview – this was previously found on the employee’s Position History screen</a:t>
            </a:r>
          </a:p>
          <a:p>
            <a:pPr lvl="1"/>
            <a:r>
              <a:rPr lang="en-US" sz="1400" dirty="0" smtClean="0"/>
              <a:t>Staff Certifications – lists all certifications for that staff member</a:t>
            </a:r>
            <a:endParaRPr lang="en-US" sz="2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Reports</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810000"/>
            <a:ext cx="6052724" cy="2865247"/>
          </a:xfrm>
          <a:prstGeom prst="rect">
            <a:avLst/>
          </a:prstGeom>
          <a:ln w="38100">
            <a:solidFill>
              <a:schemeClr val="tx1"/>
            </a:solidFill>
          </a:ln>
        </p:spPr>
      </p:pic>
    </p:spTree>
    <p:extLst>
      <p:ext uri="{BB962C8B-B14F-4D97-AF65-F5344CB8AC3E}">
        <p14:creationId xmlns:p14="http://schemas.microsoft.com/office/powerpoint/2010/main" val="127308322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2000" dirty="0"/>
              <a:t>To review detailed instructions, click on the links below</a:t>
            </a:r>
            <a:r>
              <a:rPr lang="en-US" sz="2000" dirty="0" smtClean="0"/>
              <a:t>:</a:t>
            </a:r>
          </a:p>
          <a:p>
            <a:pPr lvl="1"/>
            <a:endParaRPr lang="en-US" sz="2000" u="sng" dirty="0">
              <a:hlinkClick r:id="rId3"/>
            </a:endParaRPr>
          </a:p>
          <a:p>
            <a:pPr lvl="1"/>
            <a:r>
              <a:rPr lang="en-US" sz="2000" u="sng" dirty="0" smtClean="0">
                <a:hlinkClick r:id="rId3"/>
              </a:rPr>
              <a:t>Documents </a:t>
            </a:r>
            <a:r>
              <a:rPr lang="en-US" sz="2000" u="sng" dirty="0">
                <a:hlinkClick r:id="rId3"/>
              </a:rPr>
              <a:t>for Training</a:t>
            </a:r>
            <a:endParaRPr lang="en-US" sz="20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Resources</a:t>
            </a:r>
            <a:endParaRPr lang="en-US" u="sng" dirty="0"/>
          </a:p>
        </p:txBody>
      </p:sp>
    </p:spTree>
    <p:extLst>
      <p:ext uri="{BB962C8B-B14F-4D97-AF65-F5344CB8AC3E}">
        <p14:creationId xmlns:p14="http://schemas.microsoft.com/office/powerpoint/2010/main" val="422558337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229600" cy="4525963"/>
          </a:xfrm>
        </p:spPr>
        <p:txBody>
          <a:bodyPr>
            <a:normAutofit/>
          </a:bodyPr>
          <a:lstStyle/>
          <a:p>
            <a:pPr marL="109728" indent="0">
              <a:buNone/>
            </a:pPr>
            <a:endParaRPr lang="en-US" sz="1000" dirty="0"/>
          </a:p>
          <a:p>
            <a:r>
              <a:rPr lang="en-US" sz="2000" dirty="0" smtClean="0"/>
              <a:t>If you haven’t signed up for one of </a:t>
            </a:r>
            <a:r>
              <a:rPr lang="en-US" sz="2000" dirty="0" err="1" smtClean="0"/>
              <a:t>WebSmart’s</a:t>
            </a:r>
            <a:r>
              <a:rPr lang="en-US" sz="2000" dirty="0" smtClean="0"/>
              <a:t> EOY Summer Symposiums, </a:t>
            </a:r>
            <a:r>
              <a:rPr lang="en-US" sz="2000" dirty="0" smtClean="0">
                <a:hlinkClick r:id="rId3"/>
              </a:rPr>
              <a:t>click here to register now!</a:t>
            </a:r>
            <a:r>
              <a:rPr lang="en-US" sz="2000" dirty="0" smtClean="0"/>
              <a:t>!</a:t>
            </a:r>
          </a:p>
          <a:p>
            <a:endParaRPr lang="en-US" sz="2000" dirty="0"/>
          </a:p>
          <a:p>
            <a:pPr lvl="1"/>
            <a:r>
              <a:rPr lang="en-US" sz="1600" dirty="0" smtClean="0"/>
              <a:t>June 10</a:t>
            </a:r>
            <a:r>
              <a:rPr lang="en-US" sz="1600" baseline="30000" dirty="0" smtClean="0"/>
              <a:t>th</a:t>
            </a:r>
            <a:r>
              <a:rPr lang="en-US" sz="1600" dirty="0" smtClean="0"/>
              <a:t>  HR/Payroll</a:t>
            </a:r>
          </a:p>
          <a:p>
            <a:pPr lvl="1"/>
            <a:r>
              <a:rPr lang="en-US" sz="1600" dirty="0" smtClean="0"/>
              <a:t>June 11th Finance/Budget</a:t>
            </a:r>
          </a:p>
          <a:p>
            <a:pPr lvl="1"/>
            <a:endParaRPr lang="en-US" sz="1600" dirty="0"/>
          </a:p>
          <a:p>
            <a:pPr lvl="1"/>
            <a:r>
              <a:rPr lang="en-US" sz="1600" dirty="0" smtClean="0"/>
              <a:t>June 24</a:t>
            </a:r>
            <a:r>
              <a:rPr lang="en-US" sz="1600" baseline="30000" dirty="0" smtClean="0"/>
              <a:t>th </a:t>
            </a:r>
            <a:r>
              <a:rPr lang="en-US" sz="1600" dirty="0" smtClean="0"/>
              <a:t>HR/Payroll</a:t>
            </a:r>
          </a:p>
          <a:p>
            <a:pPr lvl="1"/>
            <a:r>
              <a:rPr lang="en-US" sz="1600" dirty="0" smtClean="0"/>
              <a:t>June 25</a:t>
            </a:r>
            <a:r>
              <a:rPr lang="en-US" sz="1600" baseline="30000" dirty="0" smtClean="0"/>
              <a:t>th </a:t>
            </a:r>
            <a:r>
              <a:rPr lang="en-US" sz="1600" dirty="0" smtClean="0"/>
              <a:t>Finance/Budget</a:t>
            </a:r>
          </a:p>
          <a:p>
            <a:pPr lvl="1"/>
            <a:endParaRPr lang="en-US" sz="1600" dirty="0"/>
          </a:p>
          <a:p>
            <a:pPr lvl="1"/>
            <a:r>
              <a:rPr lang="en-US" sz="1600" dirty="0" smtClean="0"/>
              <a:t>July 15</a:t>
            </a:r>
            <a:r>
              <a:rPr lang="en-US" sz="1600" baseline="30000" dirty="0" smtClean="0"/>
              <a:t>th  </a:t>
            </a:r>
            <a:r>
              <a:rPr lang="en-US" sz="1600" dirty="0" smtClean="0"/>
              <a:t>HR/Payroll</a:t>
            </a:r>
          </a:p>
          <a:p>
            <a:pPr lvl="1"/>
            <a:r>
              <a:rPr lang="en-US" sz="1600" dirty="0" smtClean="0"/>
              <a:t>July 16</a:t>
            </a:r>
            <a:r>
              <a:rPr lang="en-US" sz="1600" baseline="30000" dirty="0" smtClean="0"/>
              <a:t>th</a:t>
            </a:r>
            <a:r>
              <a:rPr lang="en-US" sz="1600" dirty="0"/>
              <a:t> Finance/Budget</a:t>
            </a:r>
          </a:p>
          <a:p>
            <a:pPr lvl="1"/>
            <a:endParaRPr lang="en-US" sz="1600" dirty="0"/>
          </a:p>
          <a:p>
            <a:pPr marL="393192" lvl="1" indent="0">
              <a:buNone/>
            </a:pPr>
            <a:endParaRPr lang="en-US" sz="1600" dirty="0" smtClean="0"/>
          </a:p>
        </p:txBody>
      </p:sp>
      <p:sp>
        <p:nvSpPr>
          <p:cNvPr id="2" name="Title 1"/>
          <p:cNvSpPr>
            <a:spLocks noGrp="1"/>
          </p:cNvSpPr>
          <p:nvPr>
            <p:ph type="title"/>
          </p:nvPr>
        </p:nvSpPr>
        <p:spPr/>
        <p:txBody>
          <a:bodyPr>
            <a:normAutofit/>
          </a:bodyPr>
          <a:lstStyle/>
          <a:p>
            <a:pPr algn="ctr"/>
            <a:r>
              <a:rPr lang="en-US" u="sng" dirty="0" smtClean="0"/>
              <a:t>Symposiums</a:t>
            </a:r>
            <a:endParaRPr lang="en-US" u="sng" dirty="0"/>
          </a:p>
        </p:txBody>
      </p:sp>
    </p:spTree>
    <p:extLst>
      <p:ext uri="{BB962C8B-B14F-4D97-AF65-F5344CB8AC3E}">
        <p14:creationId xmlns:p14="http://schemas.microsoft.com/office/powerpoint/2010/main" val="172963996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1800" dirty="0"/>
          </a:p>
          <a:p>
            <a:endParaRPr lang="en-US" sz="1800" dirty="0"/>
          </a:p>
          <a:p>
            <a:endParaRPr lang="en-US" sz="1800" dirty="0" smtClean="0"/>
          </a:p>
          <a:p>
            <a:pPr marL="109728" indent="0">
              <a:buNone/>
            </a:pPr>
            <a:endParaRPr lang="en-US" sz="1800" dirty="0" smtClean="0"/>
          </a:p>
          <a:p>
            <a:endParaRPr lang="en-US" sz="1800" dirty="0" smtClean="0"/>
          </a:p>
          <a:p>
            <a:endParaRPr lang="en-US" sz="1800" dirty="0"/>
          </a:p>
          <a:p>
            <a:endParaRPr lang="en-US" sz="1800" dirty="0" smtClean="0"/>
          </a:p>
          <a:p>
            <a:endParaRPr lang="en-US" sz="1800" dirty="0"/>
          </a:p>
          <a:p>
            <a:pPr marL="109728" indent="0">
              <a:buNone/>
            </a:pPr>
            <a:endParaRPr lang="en-US" sz="1800" dirty="0" smtClean="0"/>
          </a:p>
          <a:p>
            <a:endParaRPr lang="en-US" sz="1800" dirty="0" smtClean="0"/>
          </a:p>
          <a:p>
            <a:pPr lvl="1"/>
            <a:endParaRPr lang="en-US" sz="1600" dirty="0"/>
          </a:p>
          <a:p>
            <a:pPr lvl="1"/>
            <a:endParaRPr lang="en-US" sz="1600" dirty="0" smtClean="0"/>
          </a:p>
        </p:txBody>
      </p:sp>
      <p:sp>
        <p:nvSpPr>
          <p:cNvPr id="3" name="Title 2"/>
          <p:cNvSpPr>
            <a:spLocks noGrp="1"/>
          </p:cNvSpPr>
          <p:nvPr>
            <p:ph type="title"/>
          </p:nvPr>
        </p:nvSpPr>
        <p:spPr/>
        <p:txBody>
          <a:bodyPr>
            <a:normAutofit/>
          </a:bodyPr>
          <a:lstStyle/>
          <a:p>
            <a:pPr algn="ctr"/>
            <a:r>
              <a:rPr lang="en-US" u="sng" dirty="0" smtClean="0"/>
              <a:t>Questions</a:t>
            </a:r>
            <a:endParaRPr lang="en-US" u="sng" dirty="0"/>
          </a:p>
        </p:txBody>
      </p:sp>
      <p:pic>
        <p:nvPicPr>
          <p:cNvPr id="4099" name="Picture 3" descr="C:\Users\mdavis\AppData\Local\Microsoft\Windows\Temporary Internet Files\Content.IE5\46X5SZX2\MC90043154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044700"/>
            <a:ext cx="3733657" cy="373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97107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1800" dirty="0"/>
          </a:p>
          <a:p>
            <a:r>
              <a:rPr lang="en-US" sz="1800" dirty="0" smtClean="0"/>
              <a:t>HR – Human Resources</a:t>
            </a:r>
          </a:p>
          <a:p>
            <a:r>
              <a:rPr lang="en-US" sz="1800" dirty="0" smtClean="0"/>
              <a:t>SBOE – State Board of Education</a:t>
            </a:r>
          </a:p>
          <a:p>
            <a:r>
              <a:rPr lang="en-US" sz="1800" dirty="0" smtClean="0"/>
              <a:t>TRS – Teacher Retirement System of Texas</a:t>
            </a:r>
          </a:p>
          <a:p>
            <a:r>
              <a:rPr lang="en-US" sz="1800" dirty="0" smtClean="0"/>
              <a:t>PEIMS – Public Education Information Management System</a:t>
            </a:r>
          </a:p>
          <a:p>
            <a:r>
              <a:rPr lang="en-US" sz="1800" dirty="0" smtClean="0"/>
              <a:t>FTE – Full Time Equivalent </a:t>
            </a:r>
          </a:p>
          <a:p>
            <a:r>
              <a:rPr lang="en-US" sz="1800" dirty="0" smtClean="0"/>
              <a:t>FUTA – Federal Unemployment Tax Act</a:t>
            </a:r>
          </a:p>
          <a:p>
            <a:r>
              <a:rPr lang="en-US" sz="1800" dirty="0" smtClean="0"/>
              <a:t>SUTA – State Unemployment Tax Act</a:t>
            </a:r>
            <a:endParaRPr lang="en-US" sz="1800" dirty="0"/>
          </a:p>
          <a:p>
            <a:endParaRPr lang="en-US" sz="1800" dirty="0" smtClean="0"/>
          </a:p>
          <a:p>
            <a:pPr marL="109728" indent="0">
              <a:buNone/>
            </a:pPr>
            <a:endParaRPr lang="en-US" sz="1800" dirty="0" smtClean="0"/>
          </a:p>
          <a:p>
            <a:endParaRPr lang="en-US" sz="1800" dirty="0" smtClean="0"/>
          </a:p>
          <a:p>
            <a:endParaRPr lang="en-US" sz="1800" dirty="0"/>
          </a:p>
          <a:p>
            <a:endParaRPr lang="en-US" sz="1800" dirty="0" smtClean="0"/>
          </a:p>
          <a:p>
            <a:endParaRPr lang="en-US" sz="1800" dirty="0"/>
          </a:p>
          <a:p>
            <a:pPr marL="109728" indent="0">
              <a:buNone/>
            </a:pPr>
            <a:endParaRPr lang="en-US" sz="1800" dirty="0" smtClean="0"/>
          </a:p>
          <a:p>
            <a:endParaRPr lang="en-US" sz="1800" dirty="0" smtClean="0"/>
          </a:p>
          <a:p>
            <a:pPr lvl="1"/>
            <a:endParaRPr lang="en-US" sz="1600" dirty="0"/>
          </a:p>
          <a:p>
            <a:pPr lvl="1"/>
            <a:endParaRPr lang="en-US" sz="1600" dirty="0" smtClean="0"/>
          </a:p>
        </p:txBody>
      </p:sp>
      <p:sp>
        <p:nvSpPr>
          <p:cNvPr id="3" name="Title 2"/>
          <p:cNvSpPr>
            <a:spLocks noGrp="1"/>
          </p:cNvSpPr>
          <p:nvPr>
            <p:ph type="title"/>
          </p:nvPr>
        </p:nvSpPr>
        <p:spPr/>
        <p:txBody>
          <a:bodyPr>
            <a:normAutofit/>
          </a:bodyPr>
          <a:lstStyle/>
          <a:p>
            <a:pPr algn="ctr"/>
            <a:r>
              <a:rPr lang="en-US" u="sng" dirty="0" smtClean="0"/>
              <a:t>Acronyms</a:t>
            </a:r>
            <a:endParaRPr lang="en-US" u="sng" dirty="0"/>
          </a:p>
        </p:txBody>
      </p:sp>
    </p:spTree>
    <p:extLst>
      <p:ext uri="{BB962C8B-B14F-4D97-AF65-F5344CB8AC3E}">
        <p14:creationId xmlns:p14="http://schemas.microsoft.com/office/powerpoint/2010/main" val="365853783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1800" dirty="0" smtClean="0"/>
          </a:p>
          <a:p>
            <a:r>
              <a:rPr lang="en-US" sz="1800" dirty="0" smtClean="0"/>
              <a:t>Remember if you get stuck, we have 24 hour/7 days a week customer support: </a:t>
            </a:r>
          </a:p>
          <a:p>
            <a:endParaRPr lang="en-US" sz="600" dirty="0" smtClean="0"/>
          </a:p>
          <a:p>
            <a:r>
              <a:rPr lang="en-US" sz="1800" dirty="0" smtClean="0"/>
              <a:t>Email the WebSmart Help Desk at </a:t>
            </a:r>
            <a:r>
              <a:rPr lang="en-US" sz="1800" dirty="0" smtClean="0">
                <a:hlinkClick r:id="rId3"/>
              </a:rPr>
              <a:t>Support@websmart.freshdesk.com</a:t>
            </a:r>
            <a:r>
              <a:rPr lang="en-US" sz="1800" dirty="0" smtClean="0"/>
              <a:t> </a:t>
            </a:r>
            <a:endParaRPr lang="en-US" sz="1800" dirty="0"/>
          </a:p>
          <a:p>
            <a:endParaRPr lang="en-US" sz="600" dirty="0"/>
          </a:p>
          <a:p>
            <a:r>
              <a:rPr lang="en-US" sz="1800" dirty="0" smtClean="0"/>
              <a:t>Call us at 1-888-759-1902</a:t>
            </a:r>
          </a:p>
          <a:p>
            <a:endParaRPr lang="en-US" sz="600" dirty="0" smtClean="0"/>
          </a:p>
          <a:p>
            <a:r>
              <a:rPr lang="en-US" sz="1800" dirty="0" smtClean="0"/>
              <a:t>Visit our Website at </a:t>
            </a:r>
            <a:r>
              <a:rPr lang="en-US" sz="1800" dirty="0" smtClean="0">
                <a:hlinkClick r:id="rId4"/>
              </a:rPr>
              <a:t>www.jr3online.com</a:t>
            </a:r>
            <a:r>
              <a:rPr lang="en-US" sz="1800" dirty="0" smtClean="0"/>
              <a:t> and click on Software Support (password is jr3)</a:t>
            </a:r>
          </a:p>
          <a:p>
            <a:endParaRPr lang="en-US" sz="1800" dirty="0"/>
          </a:p>
          <a:p>
            <a:endParaRPr lang="en-US" sz="1800" dirty="0" smtClean="0"/>
          </a:p>
          <a:p>
            <a:endParaRPr lang="en-US" sz="1800" dirty="0"/>
          </a:p>
          <a:p>
            <a:endParaRPr lang="en-US" sz="1800" dirty="0" smtClean="0"/>
          </a:p>
          <a:p>
            <a:endParaRPr lang="en-US" sz="1800" dirty="0"/>
          </a:p>
          <a:p>
            <a:pPr marL="109728" indent="0">
              <a:buNone/>
            </a:pPr>
            <a:endParaRPr lang="en-US" sz="1800" dirty="0" smtClean="0"/>
          </a:p>
          <a:p>
            <a:endParaRPr lang="en-US" sz="1800" dirty="0" smtClean="0"/>
          </a:p>
          <a:p>
            <a:pPr lvl="1"/>
            <a:endParaRPr lang="en-US" sz="1600" dirty="0"/>
          </a:p>
          <a:p>
            <a:pPr lvl="1"/>
            <a:endParaRPr lang="en-US" sz="1600" dirty="0" smtClean="0"/>
          </a:p>
        </p:txBody>
      </p:sp>
      <p:sp>
        <p:nvSpPr>
          <p:cNvPr id="3" name="Title 2"/>
          <p:cNvSpPr>
            <a:spLocks noGrp="1"/>
          </p:cNvSpPr>
          <p:nvPr>
            <p:ph type="title"/>
          </p:nvPr>
        </p:nvSpPr>
        <p:spPr/>
        <p:txBody>
          <a:bodyPr>
            <a:normAutofit/>
          </a:bodyPr>
          <a:lstStyle/>
          <a:p>
            <a:pPr algn="ctr"/>
            <a:r>
              <a:rPr lang="en-US" u="sng" dirty="0" smtClean="0"/>
              <a:t>Customer Support Options!</a:t>
            </a:r>
            <a:endParaRPr lang="en-US" u="sng"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4191000"/>
            <a:ext cx="4495800" cy="1844040"/>
          </a:xfrm>
          <a:prstGeom prst="rect">
            <a:avLst/>
          </a:prstGeom>
        </p:spPr>
      </p:pic>
    </p:spTree>
    <p:extLst>
      <p:ext uri="{BB962C8B-B14F-4D97-AF65-F5344CB8AC3E}">
        <p14:creationId xmlns:p14="http://schemas.microsoft.com/office/powerpoint/2010/main" val="3902465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Finance &gt; HR &gt; Leave &gt; Leave Policies</a:t>
            </a:r>
          </a:p>
          <a:p>
            <a:pPr lvl="1">
              <a:buFont typeface="Wingdings" panose="05000000000000000000" pitchFamily="2" charset="2"/>
              <a:buChar char="§"/>
            </a:pPr>
            <a:r>
              <a:rPr lang="en-US" sz="2000" dirty="0" smtClean="0"/>
              <a:t>Leave Policies have been created to replace the former Leave Groups.</a:t>
            </a:r>
          </a:p>
          <a:p>
            <a:r>
              <a:rPr lang="en-US" sz="2000" dirty="0"/>
              <a:t>Leave Policies are designed according to each district's local policy. Leave Policy Examples:</a:t>
            </a:r>
          </a:p>
          <a:p>
            <a:pPr lvl="1"/>
            <a:r>
              <a:rPr lang="en-US" sz="1600" dirty="0"/>
              <a:t>Standard Leave Group </a:t>
            </a:r>
          </a:p>
          <a:p>
            <a:pPr lvl="1"/>
            <a:r>
              <a:rPr lang="en-US" sz="1600" dirty="0"/>
              <a:t>Maintenance/Custodial </a:t>
            </a:r>
          </a:p>
          <a:p>
            <a:pPr lvl="1"/>
            <a:r>
              <a:rPr lang="en-US" sz="1600" dirty="0"/>
              <a:t>Non-Eligible </a:t>
            </a:r>
            <a:r>
              <a:rPr lang="en-US" sz="1600" dirty="0" smtClean="0"/>
              <a:t>Employees</a:t>
            </a:r>
          </a:p>
          <a:p>
            <a:pPr lvl="1"/>
            <a:r>
              <a:rPr lang="en-US" sz="1600" dirty="0" smtClean="0"/>
              <a:t>Superintendent</a:t>
            </a:r>
          </a:p>
          <a:p>
            <a:r>
              <a:rPr lang="en-US" sz="2000" dirty="0" smtClean="0"/>
              <a:t>Leave </a:t>
            </a:r>
            <a:r>
              <a:rPr lang="en-US" sz="2000" dirty="0"/>
              <a:t>Policies are assigned to an employee in </a:t>
            </a:r>
            <a:r>
              <a:rPr lang="en-US" sz="2000" u="sng" dirty="0"/>
              <a:t>Finance &gt; HR &gt; Staff Manager &gt; Leave Policy </a:t>
            </a:r>
            <a:r>
              <a:rPr lang="en-US" sz="2000" u="sng" dirty="0" smtClean="0"/>
              <a:t>Elections</a:t>
            </a:r>
            <a:r>
              <a:rPr lang="en-US" sz="2000" dirty="0" smtClean="0"/>
              <a:t>.</a:t>
            </a:r>
            <a:endParaRPr lang="en-US" sz="2000" dirty="0"/>
          </a:p>
          <a:p>
            <a:endParaRPr lang="en-US" sz="2000" dirty="0"/>
          </a:p>
          <a:p>
            <a:pPr lvl="1">
              <a:buFont typeface="Wingdings" panose="05000000000000000000" pitchFamily="2" charset="2"/>
              <a:buChar char="§"/>
            </a:pPr>
            <a:endParaRPr lang="en-US" sz="2000" dirty="0"/>
          </a:p>
          <a:p>
            <a:endParaRPr lang="en-US" sz="2000" dirty="0"/>
          </a:p>
          <a:p>
            <a:endParaRPr lang="en-US" sz="2000" dirty="0"/>
          </a:p>
        </p:txBody>
      </p:sp>
      <p:sp>
        <p:nvSpPr>
          <p:cNvPr id="2" name="Title 1"/>
          <p:cNvSpPr>
            <a:spLocks noGrp="1"/>
          </p:cNvSpPr>
          <p:nvPr>
            <p:ph type="title"/>
          </p:nvPr>
        </p:nvSpPr>
        <p:spPr/>
        <p:txBody>
          <a:bodyPr>
            <a:normAutofit/>
          </a:bodyPr>
          <a:lstStyle/>
          <a:p>
            <a:pPr algn="ctr"/>
            <a:r>
              <a:rPr lang="en-US" u="sng" dirty="0" smtClean="0"/>
              <a:t>Leave Policies </a:t>
            </a:r>
            <a:endParaRPr lang="en-US" u="sng" dirty="0"/>
          </a:p>
        </p:txBody>
      </p:sp>
    </p:spTree>
    <p:extLst>
      <p:ext uri="{BB962C8B-B14F-4D97-AF65-F5344CB8AC3E}">
        <p14:creationId xmlns:p14="http://schemas.microsoft.com/office/powerpoint/2010/main" val="2840036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sz="2800" dirty="0" smtClean="0"/>
              <a:t>Leave Policies are designed to have multiple functions in the payroll process:</a:t>
            </a:r>
          </a:p>
          <a:p>
            <a:pPr lvl="1"/>
            <a:r>
              <a:rPr lang="en-US" sz="2400" b="1" dirty="0" smtClean="0"/>
              <a:t>Accrual</a:t>
            </a:r>
            <a:r>
              <a:rPr lang="en-US" sz="2400" dirty="0" smtClean="0"/>
              <a:t>: Leave Polices are created to accrue specified Leave Types to a group of employees for a particular time period such as by pay period or annually. Again, this is initially set up according to your local leave policy. </a:t>
            </a:r>
          </a:p>
          <a:p>
            <a:pPr lvl="2"/>
            <a:r>
              <a:rPr lang="en-US" sz="2200" dirty="0" smtClean="0"/>
              <a:t>For example, this process simplifies accruing the state personal days and/or local days at the beginning of each school year. </a:t>
            </a:r>
          </a:p>
          <a:p>
            <a:pPr lvl="1"/>
            <a:r>
              <a:rPr lang="en-US" sz="2400" b="1" dirty="0" smtClean="0"/>
              <a:t>Dock</a:t>
            </a:r>
            <a:r>
              <a:rPr lang="en-US" sz="2400" dirty="0" smtClean="0"/>
              <a:t>: Leave Policies also contain the option to dock employee leave given entered criteria for Days of Grace, Days of Reduced Dock, Reduced Dock Method, and the Reduced Dock Rate. </a:t>
            </a:r>
          </a:p>
          <a:p>
            <a:pPr lvl="2"/>
            <a:r>
              <a:rPr lang="en-US" sz="2200" dirty="0" smtClean="0"/>
              <a:t>For example, if an employee is absent due to FMLA reasons and district policy indicates that the employee shall be docked at a lower daily rate instead of his/her daily rate of pay, the information would be entered here.</a:t>
            </a:r>
          </a:p>
          <a:p>
            <a:endParaRPr lang="en-US" sz="2000" dirty="0" smtClean="0"/>
          </a:p>
          <a:p>
            <a:pPr lvl="1">
              <a:buFont typeface="Wingdings" panose="05000000000000000000" pitchFamily="2" charset="2"/>
              <a:buChar char="§"/>
            </a:pPr>
            <a:endParaRPr lang="en-US" sz="2000" dirty="0" smtClean="0"/>
          </a:p>
          <a:p>
            <a:endParaRPr lang="en-US" sz="2000" dirty="0" smtClean="0"/>
          </a:p>
          <a:p>
            <a:endParaRPr lang="en-US" sz="2000" dirty="0"/>
          </a:p>
        </p:txBody>
      </p:sp>
      <p:sp>
        <p:nvSpPr>
          <p:cNvPr id="2" name="Title 1"/>
          <p:cNvSpPr>
            <a:spLocks noGrp="1"/>
          </p:cNvSpPr>
          <p:nvPr>
            <p:ph type="title"/>
          </p:nvPr>
        </p:nvSpPr>
        <p:spPr/>
        <p:txBody>
          <a:bodyPr>
            <a:normAutofit/>
          </a:bodyPr>
          <a:lstStyle/>
          <a:p>
            <a:pPr algn="ctr"/>
            <a:r>
              <a:rPr lang="en-US" u="sng" dirty="0" smtClean="0"/>
              <a:t>Leave Policies </a:t>
            </a:r>
            <a:endParaRPr lang="en-US" u="sng" dirty="0"/>
          </a:p>
        </p:txBody>
      </p:sp>
    </p:spTree>
    <p:extLst>
      <p:ext uri="{BB962C8B-B14F-4D97-AF65-F5344CB8AC3E}">
        <p14:creationId xmlns:p14="http://schemas.microsoft.com/office/powerpoint/2010/main" val="3145660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u="sng" dirty="0"/>
              <a:t>Finance &gt; HR &gt; Leave &gt; Leave Policies</a:t>
            </a:r>
            <a:endParaRPr lang="en-US" sz="2000" dirty="0"/>
          </a:p>
          <a:p>
            <a:pPr lvl="1"/>
            <a:r>
              <a:rPr lang="en-US" sz="2000" b="1" dirty="0"/>
              <a:t>Adding Leave Policy</a:t>
            </a:r>
            <a:r>
              <a:rPr lang="en-US" sz="2000" dirty="0"/>
              <a:t> </a:t>
            </a:r>
            <a:endParaRPr lang="en-US" sz="2000" dirty="0" smtClean="0"/>
          </a:p>
          <a:p>
            <a:pPr lvl="2"/>
            <a:r>
              <a:rPr lang="en-US" sz="2000" dirty="0" smtClean="0"/>
              <a:t>Select Add Leave Policy</a:t>
            </a:r>
          </a:p>
          <a:p>
            <a:pPr lvl="1">
              <a:buFont typeface="Wingdings" panose="05000000000000000000" pitchFamily="2" charset="2"/>
              <a:buChar char="§"/>
            </a:pPr>
            <a:endParaRPr lang="en-US" sz="2000" dirty="0" smtClean="0"/>
          </a:p>
          <a:p>
            <a:endParaRPr lang="en-US" sz="2000" dirty="0" smtClean="0"/>
          </a:p>
          <a:p>
            <a:endParaRPr lang="en-US" sz="2000" dirty="0"/>
          </a:p>
        </p:txBody>
      </p:sp>
      <p:sp>
        <p:nvSpPr>
          <p:cNvPr id="2" name="Title 1"/>
          <p:cNvSpPr>
            <a:spLocks noGrp="1"/>
          </p:cNvSpPr>
          <p:nvPr>
            <p:ph type="title"/>
          </p:nvPr>
        </p:nvSpPr>
        <p:spPr/>
        <p:txBody>
          <a:bodyPr>
            <a:normAutofit/>
          </a:bodyPr>
          <a:lstStyle/>
          <a:p>
            <a:pPr algn="ctr"/>
            <a:r>
              <a:rPr lang="en-US" u="sng" dirty="0" smtClean="0"/>
              <a:t>Leave Policies </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01" y="3297910"/>
            <a:ext cx="8678487" cy="1648055"/>
          </a:xfrm>
          <a:prstGeom prst="rect">
            <a:avLst/>
          </a:prstGeom>
          <a:ln w="38100">
            <a:solidFill>
              <a:schemeClr val="tx1"/>
            </a:solidFill>
          </a:ln>
        </p:spPr>
      </p:pic>
    </p:spTree>
    <p:extLst>
      <p:ext uri="{BB962C8B-B14F-4D97-AF65-F5344CB8AC3E}">
        <p14:creationId xmlns:p14="http://schemas.microsoft.com/office/powerpoint/2010/main" val="3528131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u="sng" dirty="0"/>
              <a:t>Name</a:t>
            </a:r>
            <a:r>
              <a:rPr lang="en-US" sz="2000" b="1" dirty="0"/>
              <a:t> – </a:t>
            </a:r>
            <a:r>
              <a:rPr lang="en-US" sz="2000" dirty="0"/>
              <a:t>Enter the name of the leave </a:t>
            </a:r>
            <a:r>
              <a:rPr lang="en-US" sz="2000" dirty="0" smtClean="0"/>
              <a:t>policy</a:t>
            </a:r>
          </a:p>
          <a:p>
            <a:r>
              <a:rPr lang="en-US" sz="2000" dirty="0" smtClean="0"/>
              <a:t>Select </a:t>
            </a:r>
            <a:r>
              <a:rPr lang="en-US" sz="2000" b="1" u="sng" dirty="0" smtClean="0"/>
              <a:t>Create</a:t>
            </a:r>
            <a:endParaRPr lang="en-US" sz="2000" b="1" u="sng" dirty="0"/>
          </a:p>
          <a:p>
            <a:pPr lvl="1">
              <a:buFont typeface="Wingdings" panose="05000000000000000000" pitchFamily="2" charset="2"/>
              <a:buChar char="§"/>
            </a:pPr>
            <a:endParaRPr lang="en-US" sz="2000" dirty="0" smtClean="0"/>
          </a:p>
          <a:p>
            <a:endParaRPr lang="en-US" sz="2000" dirty="0" smtClean="0"/>
          </a:p>
          <a:p>
            <a:endParaRPr lang="en-US" sz="2000" dirty="0" smtClean="0"/>
          </a:p>
          <a:p>
            <a:endParaRPr lang="en-US" sz="2000" dirty="0"/>
          </a:p>
          <a:p>
            <a:endParaRPr lang="en-US" sz="2000" dirty="0" smtClean="0"/>
          </a:p>
          <a:p>
            <a:endParaRPr lang="en-US" sz="2000" dirty="0"/>
          </a:p>
          <a:p>
            <a:r>
              <a:rPr lang="en-US" sz="2000" dirty="0" smtClean="0"/>
              <a:t>Select the Configuration tab</a:t>
            </a:r>
          </a:p>
          <a:p>
            <a:r>
              <a:rPr lang="en-US" sz="2000" dirty="0"/>
              <a:t>Select </a:t>
            </a:r>
            <a:r>
              <a:rPr lang="en-US" sz="2000" b="1" dirty="0"/>
              <a:t>Edit Identifier</a:t>
            </a:r>
          </a:p>
          <a:p>
            <a:endParaRPr lang="en-US" sz="2000" dirty="0"/>
          </a:p>
        </p:txBody>
      </p:sp>
      <p:sp>
        <p:nvSpPr>
          <p:cNvPr id="2" name="Title 1"/>
          <p:cNvSpPr>
            <a:spLocks noGrp="1"/>
          </p:cNvSpPr>
          <p:nvPr>
            <p:ph type="title"/>
          </p:nvPr>
        </p:nvSpPr>
        <p:spPr/>
        <p:txBody>
          <a:bodyPr>
            <a:normAutofit/>
          </a:bodyPr>
          <a:lstStyle/>
          <a:p>
            <a:pPr algn="ctr"/>
            <a:r>
              <a:rPr lang="en-US" u="sng" dirty="0" smtClean="0"/>
              <a:t>Leave Policies </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336" y="2362200"/>
            <a:ext cx="8259328" cy="1514687"/>
          </a:xfrm>
          <a:prstGeom prst="rect">
            <a:avLst/>
          </a:prstGeom>
          <a:ln w="381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059" y="5105400"/>
            <a:ext cx="8306960" cy="1476581"/>
          </a:xfrm>
          <a:prstGeom prst="rect">
            <a:avLst/>
          </a:prstGeom>
          <a:ln w="38100">
            <a:solidFill>
              <a:schemeClr val="tx1"/>
            </a:solidFill>
          </a:ln>
        </p:spPr>
      </p:pic>
    </p:spTree>
    <p:extLst>
      <p:ext uri="{BB962C8B-B14F-4D97-AF65-F5344CB8AC3E}">
        <p14:creationId xmlns:p14="http://schemas.microsoft.com/office/powerpoint/2010/main" val="86279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u="sng" dirty="0" smtClean="0"/>
              <a:t>Effective Date</a:t>
            </a:r>
            <a:r>
              <a:rPr lang="en-US" sz="2000" b="1" dirty="0" smtClean="0"/>
              <a:t> – </a:t>
            </a:r>
            <a:r>
              <a:rPr lang="en-US" sz="2000" dirty="0" smtClean="0"/>
              <a:t>Enter the effective date of the leave policy.</a:t>
            </a:r>
          </a:p>
          <a:p>
            <a:r>
              <a:rPr lang="en-US" sz="2000" dirty="0" smtClean="0"/>
              <a:t>Select</a:t>
            </a:r>
            <a:r>
              <a:rPr lang="en-US" sz="2000" b="1" dirty="0" smtClean="0"/>
              <a:t> Save</a:t>
            </a:r>
          </a:p>
          <a:p>
            <a:pPr lvl="1">
              <a:buFont typeface="Wingdings" panose="05000000000000000000" pitchFamily="2" charset="2"/>
              <a:buChar char="§"/>
            </a:pPr>
            <a:endParaRPr lang="en-US" sz="2000" dirty="0" smtClean="0"/>
          </a:p>
          <a:p>
            <a:pPr lvl="1">
              <a:buFont typeface="Wingdings" panose="05000000000000000000" pitchFamily="2" charset="2"/>
              <a:buChar char="§"/>
            </a:pPr>
            <a:endParaRPr lang="en-US" sz="2000" dirty="0"/>
          </a:p>
          <a:p>
            <a:pPr lvl="1">
              <a:buFont typeface="Wingdings" panose="05000000000000000000" pitchFamily="2" charset="2"/>
              <a:buChar char="§"/>
            </a:pPr>
            <a:endParaRPr lang="en-US" sz="2000" dirty="0" smtClean="0"/>
          </a:p>
          <a:p>
            <a:endParaRPr lang="en-US" sz="2000" dirty="0" smtClean="0"/>
          </a:p>
          <a:p>
            <a:endParaRPr lang="en-US" sz="2000" dirty="0" smtClean="0"/>
          </a:p>
          <a:p>
            <a:endParaRPr lang="en-US" sz="2000" dirty="0" smtClean="0"/>
          </a:p>
          <a:p>
            <a:endParaRPr lang="en-US" sz="2000" dirty="0" smtClean="0"/>
          </a:p>
        </p:txBody>
      </p:sp>
      <p:sp>
        <p:nvSpPr>
          <p:cNvPr id="2" name="Title 1"/>
          <p:cNvSpPr>
            <a:spLocks noGrp="1"/>
          </p:cNvSpPr>
          <p:nvPr>
            <p:ph type="title"/>
          </p:nvPr>
        </p:nvSpPr>
        <p:spPr/>
        <p:txBody>
          <a:bodyPr>
            <a:normAutofit/>
          </a:bodyPr>
          <a:lstStyle/>
          <a:p>
            <a:pPr algn="ctr"/>
            <a:r>
              <a:rPr lang="en-US" u="sng" dirty="0" smtClean="0"/>
              <a:t>Leave Policies </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25" y="2819400"/>
            <a:ext cx="7868749" cy="2029108"/>
          </a:xfrm>
          <a:prstGeom prst="rect">
            <a:avLst/>
          </a:prstGeom>
          <a:ln w="38100">
            <a:solidFill>
              <a:schemeClr val="tx1"/>
            </a:solidFill>
          </a:ln>
        </p:spPr>
      </p:pic>
    </p:spTree>
    <p:extLst>
      <p:ext uri="{BB962C8B-B14F-4D97-AF65-F5344CB8AC3E}">
        <p14:creationId xmlns:p14="http://schemas.microsoft.com/office/powerpoint/2010/main" val="3660112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Select </a:t>
            </a:r>
            <a:r>
              <a:rPr lang="en-US" sz="2000" b="1" dirty="0" smtClean="0"/>
              <a:t>0 Leave Types </a:t>
            </a:r>
            <a:r>
              <a:rPr lang="en-US" sz="2000" dirty="0" smtClean="0"/>
              <a:t>in the Configure section</a:t>
            </a:r>
          </a:p>
          <a:p>
            <a:pPr lvl="1">
              <a:buFont typeface="Wingdings" panose="05000000000000000000" pitchFamily="2" charset="2"/>
              <a:buChar char="§"/>
            </a:pPr>
            <a:endParaRPr lang="en-US" sz="2000" dirty="0"/>
          </a:p>
          <a:p>
            <a:pPr lvl="1">
              <a:buFont typeface="Wingdings" panose="05000000000000000000" pitchFamily="2" charset="2"/>
              <a:buChar char="§"/>
            </a:pPr>
            <a:endParaRPr lang="en-US" sz="2000" dirty="0" smtClean="0"/>
          </a:p>
          <a:p>
            <a:endParaRPr lang="en-US" sz="2000" dirty="0" smtClean="0"/>
          </a:p>
          <a:p>
            <a:endParaRPr lang="en-US" sz="2000" dirty="0" smtClean="0"/>
          </a:p>
          <a:p>
            <a:endParaRPr lang="en-US" sz="2000" dirty="0" smtClean="0"/>
          </a:p>
          <a:p>
            <a:endParaRPr lang="en-US" sz="2000" dirty="0" smtClean="0"/>
          </a:p>
        </p:txBody>
      </p:sp>
      <p:sp>
        <p:nvSpPr>
          <p:cNvPr id="2" name="Title 1"/>
          <p:cNvSpPr>
            <a:spLocks noGrp="1"/>
          </p:cNvSpPr>
          <p:nvPr>
            <p:ph type="title"/>
          </p:nvPr>
        </p:nvSpPr>
        <p:spPr/>
        <p:txBody>
          <a:bodyPr>
            <a:normAutofit/>
          </a:bodyPr>
          <a:lstStyle/>
          <a:p>
            <a:pPr algn="ctr"/>
            <a:r>
              <a:rPr lang="en-US" u="sng" dirty="0" smtClean="0"/>
              <a:t>Leave Policies </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601" y="3200400"/>
            <a:ext cx="5534798" cy="1667108"/>
          </a:xfrm>
          <a:prstGeom prst="rect">
            <a:avLst/>
          </a:prstGeom>
          <a:ln w="38100">
            <a:solidFill>
              <a:schemeClr val="tx1"/>
            </a:solidFill>
          </a:ln>
        </p:spPr>
      </p:pic>
    </p:spTree>
    <p:extLst>
      <p:ext uri="{BB962C8B-B14F-4D97-AF65-F5344CB8AC3E}">
        <p14:creationId xmlns:p14="http://schemas.microsoft.com/office/powerpoint/2010/main" val="3070716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Select </a:t>
            </a:r>
            <a:r>
              <a:rPr lang="en-US" sz="2000" b="1" dirty="0" smtClean="0"/>
              <a:t>Add Leave Type</a:t>
            </a:r>
            <a:endParaRPr lang="en-US" sz="2000" dirty="0" smtClean="0"/>
          </a:p>
          <a:p>
            <a:pPr lvl="1">
              <a:buFont typeface="Wingdings" panose="05000000000000000000" pitchFamily="2" charset="2"/>
              <a:buChar char="§"/>
            </a:pPr>
            <a:endParaRPr lang="en-US" sz="2000" dirty="0"/>
          </a:p>
          <a:p>
            <a:pPr lvl="1">
              <a:buFont typeface="Wingdings" panose="05000000000000000000" pitchFamily="2" charset="2"/>
              <a:buChar char="§"/>
            </a:pPr>
            <a:endParaRPr lang="en-US" sz="2000" dirty="0" smtClean="0"/>
          </a:p>
          <a:p>
            <a:endParaRPr lang="en-US" sz="2000" dirty="0" smtClean="0"/>
          </a:p>
          <a:p>
            <a:endParaRPr lang="en-US" sz="2000" dirty="0" smtClean="0"/>
          </a:p>
          <a:p>
            <a:endParaRPr lang="en-US" sz="2000" dirty="0" smtClean="0"/>
          </a:p>
          <a:p>
            <a:endParaRPr lang="en-US" sz="2000" dirty="0" smtClean="0"/>
          </a:p>
        </p:txBody>
      </p:sp>
      <p:sp>
        <p:nvSpPr>
          <p:cNvPr id="2" name="Title 1"/>
          <p:cNvSpPr>
            <a:spLocks noGrp="1"/>
          </p:cNvSpPr>
          <p:nvPr>
            <p:ph type="title"/>
          </p:nvPr>
        </p:nvSpPr>
        <p:spPr/>
        <p:txBody>
          <a:bodyPr>
            <a:normAutofit/>
          </a:bodyPr>
          <a:lstStyle/>
          <a:p>
            <a:pPr algn="ctr"/>
            <a:r>
              <a:rPr lang="en-US" u="sng" dirty="0" smtClean="0"/>
              <a:t>Leave Policies </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362200"/>
            <a:ext cx="8686800" cy="1726788"/>
          </a:xfrm>
          <a:prstGeom prst="rect">
            <a:avLst/>
          </a:prstGeom>
          <a:ln w="38100">
            <a:solidFill>
              <a:schemeClr val="tx1"/>
            </a:solidFill>
          </a:ln>
        </p:spPr>
      </p:pic>
    </p:spTree>
    <p:extLst>
      <p:ext uri="{BB962C8B-B14F-4D97-AF65-F5344CB8AC3E}">
        <p14:creationId xmlns:p14="http://schemas.microsoft.com/office/powerpoint/2010/main" val="1220896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smtClean="0"/>
              <a:t>Enter the information for the Leave Policy Configuration</a:t>
            </a:r>
          </a:p>
          <a:p>
            <a:r>
              <a:rPr lang="en-US" sz="2800" b="1" u="sng" dirty="0"/>
              <a:t>Leave Type</a:t>
            </a:r>
            <a:r>
              <a:rPr lang="en-US" sz="2800" dirty="0"/>
              <a:t>  - Select the leave </a:t>
            </a:r>
            <a:r>
              <a:rPr lang="en-US" sz="2800" dirty="0" smtClean="0"/>
              <a:t>type.</a:t>
            </a:r>
            <a:endParaRPr lang="en-US" sz="2800" dirty="0"/>
          </a:p>
          <a:p>
            <a:r>
              <a:rPr lang="en-US" sz="2800" b="1" u="sng" dirty="0" smtClean="0"/>
              <a:t>Accrual </a:t>
            </a:r>
            <a:r>
              <a:rPr lang="en-US" sz="2800" b="1" u="sng" dirty="0"/>
              <a:t>Period</a:t>
            </a:r>
            <a:r>
              <a:rPr lang="en-US" sz="2800" dirty="0"/>
              <a:t>  -Select the accrual </a:t>
            </a:r>
            <a:r>
              <a:rPr lang="en-US" sz="2800" dirty="0" smtClean="0"/>
              <a:t>period.</a:t>
            </a:r>
            <a:endParaRPr lang="en-US" sz="2800" dirty="0"/>
          </a:p>
          <a:p>
            <a:pPr lvl="1"/>
            <a:r>
              <a:rPr lang="en-US" sz="2700" dirty="0" smtClean="0"/>
              <a:t>Annual </a:t>
            </a:r>
            <a:r>
              <a:rPr lang="en-US" sz="2700" dirty="0"/>
              <a:t>- this option will accrue the Leave Type annually during the Promote </a:t>
            </a:r>
            <a:r>
              <a:rPr lang="en-US" sz="2700" dirty="0" smtClean="0"/>
              <a:t>Contracts process.</a:t>
            </a:r>
          </a:p>
          <a:p>
            <a:pPr lvl="1"/>
            <a:r>
              <a:rPr lang="en-US" sz="2800" dirty="0" smtClean="0"/>
              <a:t>By </a:t>
            </a:r>
            <a:r>
              <a:rPr lang="en-US" sz="2800" dirty="0"/>
              <a:t>Pay Period - this option will accrue the Leave Type each pay period during the payroll </a:t>
            </a:r>
            <a:r>
              <a:rPr lang="en-US" sz="2800" dirty="0" smtClean="0"/>
              <a:t>process.</a:t>
            </a:r>
            <a:endParaRPr lang="en-US" sz="2800" dirty="0"/>
          </a:p>
          <a:p>
            <a:r>
              <a:rPr lang="en-US" sz="2800" b="1" u="sng" dirty="0" smtClean="0"/>
              <a:t>Accrual </a:t>
            </a:r>
            <a:r>
              <a:rPr lang="en-US" sz="2800" b="1" u="sng" dirty="0"/>
              <a:t>Units</a:t>
            </a:r>
            <a:r>
              <a:rPr lang="en-US" sz="2800" b="1" dirty="0"/>
              <a:t> - </a:t>
            </a:r>
            <a:r>
              <a:rPr lang="en-US" sz="2800" dirty="0"/>
              <a:t>Enter the accrual units for the period.</a:t>
            </a:r>
          </a:p>
          <a:p>
            <a:r>
              <a:rPr lang="en-US" sz="2800" b="1" u="sng" dirty="0" smtClean="0"/>
              <a:t>Accrual </a:t>
            </a:r>
            <a:r>
              <a:rPr lang="en-US" sz="2800" b="1" u="sng" dirty="0"/>
              <a:t>Limit</a:t>
            </a:r>
            <a:r>
              <a:rPr lang="en-US" sz="2800" b="1" dirty="0"/>
              <a:t> - </a:t>
            </a:r>
            <a:r>
              <a:rPr lang="en-US" sz="2800" dirty="0"/>
              <a:t>Enter the accrual limit for the leave type or leave blank for no limit</a:t>
            </a:r>
          </a:p>
          <a:p>
            <a:r>
              <a:rPr lang="en-US" sz="2800" b="1" u="sng" dirty="0" smtClean="0"/>
              <a:t>Carry </a:t>
            </a:r>
            <a:r>
              <a:rPr lang="en-US" sz="2800" b="1" u="sng" dirty="0"/>
              <a:t>Forward Limit</a:t>
            </a:r>
            <a:r>
              <a:rPr lang="en-US" sz="2800" b="1" dirty="0"/>
              <a:t> - </a:t>
            </a:r>
            <a:r>
              <a:rPr lang="en-US" sz="2800" dirty="0"/>
              <a:t>Enter the carry forward limit for the leave type or leave blank for no limit</a:t>
            </a:r>
          </a:p>
          <a:p>
            <a:r>
              <a:rPr lang="en-US" sz="2800" b="1" u="sng" dirty="0" smtClean="0"/>
              <a:t>Grace </a:t>
            </a:r>
            <a:r>
              <a:rPr lang="en-US" sz="2800" b="1" u="sng" dirty="0"/>
              <a:t>Units</a:t>
            </a:r>
            <a:r>
              <a:rPr lang="en-US" sz="2800" b="1" dirty="0"/>
              <a:t> - </a:t>
            </a:r>
            <a:r>
              <a:rPr lang="en-US" sz="2800" dirty="0"/>
              <a:t>Enter the grace units of the leave if the policy allows days of grace before an employee is docked his/her full daily rate.</a:t>
            </a:r>
          </a:p>
          <a:p>
            <a:r>
              <a:rPr lang="en-US" sz="2800" b="1" u="sng" dirty="0" smtClean="0"/>
              <a:t>Reduced </a:t>
            </a:r>
            <a:r>
              <a:rPr lang="en-US" sz="2800" b="1" u="sng" dirty="0"/>
              <a:t>Units </a:t>
            </a:r>
            <a:r>
              <a:rPr lang="en-US" sz="2800" b="1" dirty="0"/>
              <a:t>- </a:t>
            </a:r>
            <a:r>
              <a:rPr lang="en-US" sz="2800" dirty="0"/>
              <a:t>Enter the reduced units of the local leave if the policy allows days of reduced dock before an employee is docked her/her full daily rate.</a:t>
            </a:r>
          </a:p>
          <a:p>
            <a:r>
              <a:rPr lang="en-US" sz="2800" b="1" u="sng" dirty="0" smtClean="0"/>
              <a:t>Reduced </a:t>
            </a:r>
            <a:r>
              <a:rPr lang="en-US" sz="2800" b="1" u="sng" dirty="0" err="1"/>
              <a:t>Calc</a:t>
            </a:r>
            <a:r>
              <a:rPr lang="en-US" sz="2800" b="1" u="sng" dirty="0"/>
              <a:t> Method</a:t>
            </a:r>
            <a:r>
              <a:rPr lang="en-US" sz="2800" b="1" dirty="0"/>
              <a:t> - </a:t>
            </a:r>
            <a:r>
              <a:rPr lang="en-US" sz="2800" dirty="0"/>
              <a:t> Select the reduced </a:t>
            </a:r>
            <a:r>
              <a:rPr lang="en-US" sz="2800" dirty="0" err="1"/>
              <a:t>calc</a:t>
            </a:r>
            <a:r>
              <a:rPr lang="en-US" sz="2800" dirty="0"/>
              <a:t> method from the drop down box choosing the flat amount or percentage </a:t>
            </a:r>
            <a:r>
              <a:rPr lang="en-US" sz="2800" dirty="0" smtClean="0"/>
              <a:t>method.</a:t>
            </a:r>
            <a:endParaRPr lang="en-US" sz="2800" dirty="0"/>
          </a:p>
          <a:p>
            <a:r>
              <a:rPr lang="en-US" sz="2800" b="1" u="sng" dirty="0" smtClean="0"/>
              <a:t>Reduced </a:t>
            </a:r>
            <a:r>
              <a:rPr lang="en-US" sz="2800" b="1" u="sng" dirty="0"/>
              <a:t>Dock Rate - </a:t>
            </a:r>
            <a:r>
              <a:rPr lang="en-US" sz="2800" dirty="0"/>
              <a:t> Enter the reduced dock rate if  local leave policy docks an employee at a reduced dock.     For example, a school may dock at a reduced substitute rate rather than an employee's full daily </a:t>
            </a:r>
            <a:r>
              <a:rPr lang="en-US" sz="2800" dirty="0" smtClean="0"/>
              <a:t>rate</a:t>
            </a:r>
          </a:p>
          <a:p>
            <a:r>
              <a:rPr lang="en-US" sz="2800" dirty="0" smtClean="0"/>
              <a:t>Select Save</a:t>
            </a:r>
            <a:endParaRPr lang="en-US" sz="2800" dirty="0"/>
          </a:p>
          <a:p>
            <a:pPr lvl="2">
              <a:buFont typeface="Wingdings" panose="05000000000000000000" pitchFamily="2" charset="2"/>
              <a:buChar char="§"/>
            </a:pPr>
            <a:endParaRPr lang="en-US" sz="1800" dirty="0" smtClean="0"/>
          </a:p>
          <a:p>
            <a:pPr lvl="1">
              <a:buFont typeface="Wingdings" panose="05000000000000000000" pitchFamily="2" charset="2"/>
              <a:buChar char="§"/>
            </a:pPr>
            <a:endParaRPr lang="en-US" sz="2000" dirty="0"/>
          </a:p>
          <a:p>
            <a:pPr lvl="1">
              <a:buFont typeface="Wingdings" panose="05000000000000000000" pitchFamily="2" charset="2"/>
              <a:buChar char="§"/>
            </a:pPr>
            <a:endParaRPr lang="en-US" dirty="0"/>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Leave Policies </a:t>
            </a:r>
            <a:endParaRPr lang="en-US" u="sng" dirty="0"/>
          </a:p>
        </p:txBody>
      </p:sp>
    </p:spTree>
    <p:extLst>
      <p:ext uri="{BB962C8B-B14F-4D97-AF65-F5344CB8AC3E}">
        <p14:creationId xmlns:p14="http://schemas.microsoft.com/office/powerpoint/2010/main" val="2879869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Example of a Leave Policy Configuration</a:t>
            </a:r>
          </a:p>
          <a:p>
            <a:pPr lvl="2">
              <a:buFont typeface="Wingdings" panose="05000000000000000000" pitchFamily="2" charset="2"/>
              <a:buChar char="§"/>
            </a:pPr>
            <a:endParaRPr lang="en-US" sz="1800" dirty="0" smtClean="0"/>
          </a:p>
          <a:p>
            <a:pPr lvl="1">
              <a:buFont typeface="Wingdings" panose="05000000000000000000" pitchFamily="2" charset="2"/>
              <a:buChar char="§"/>
            </a:pPr>
            <a:endParaRPr lang="en-US" sz="2000" dirty="0"/>
          </a:p>
          <a:p>
            <a:pPr lvl="1">
              <a:buFont typeface="Wingdings" panose="05000000000000000000" pitchFamily="2" charset="2"/>
              <a:buChar char="§"/>
            </a:pPr>
            <a:endParaRPr lang="en-US" dirty="0"/>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Leave Policies </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45" y="2209800"/>
            <a:ext cx="7925907" cy="4267796"/>
          </a:xfrm>
          <a:prstGeom prst="rect">
            <a:avLst/>
          </a:prstGeom>
          <a:ln w="38100">
            <a:solidFill>
              <a:schemeClr val="tx1"/>
            </a:solidFill>
          </a:ln>
        </p:spPr>
      </p:pic>
    </p:spTree>
    <p:extLst>
      <p:ext uri="{BB962C8B-B14F-4D97-AF65-F5344CB8AC3E}">
        <p14:creationId xmlns:p14="http://schemas.microsoft.com/office/powerpoint/2010/main" val="3711646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WebSmart is excited to announce the new version of HR &amp; Payroll.</a:t>
            </a:r>
          </a:p>
          <a:p>
            <a:r>
              <a:rPr lang="en-US" dirty="0" smtClean="0"/>
              <a:t>Be prepared in advance.</a:t>
            </a:r>
          </a:p>
          <a:p>
            <a:r>
              <a:rPr lang="en-US" dirty="0" smtClean="0"/>
              <a:t>Coming June 2015.</a:t>
            </a:r>
            <a:endParaRPr lang="en-US" dirty="0"/>
          </a:p>
          <a:p>
            <a:endParaRPr lang="en-US" sz="1000" dirty="0"/>
          </a:p>
          <a:p>
            <a:pPr marL="109728" indent="0">
              <a:buNone/>
            </a:pPr>
            <a:endParaRPr lang="en-US" sz="2400" dirty="0"/>
          </a:p>
          <a:p>
            <a:pPr lvl="3"/>
            <a:endParaRPr lang="en-US" sz="2400" dirty="0"/>
          </a:p>
        </p:txBody>
      </p:sp>
      <p:sp>
        <p:nvSpPr>
          <p:cNvPr id="2" name="Title 1"/>
          <p:cNvSpPr>
            <a:spLocks noGrp="1"/>
          </p:cNvSpPr>
          <p:nvPr>
            <p:ph type="title"/>
          </p:nvPr>
        </p:nvSpPr>
        <p:spPr/>
        <p:txBody>
          <a:bodyPr/>
          <a:lstStyle/>
          <a:p>
            <a:pPr algn="ctr"/>
            <a:r>
              <a:rPr lang="en-US" u="sng" dirty="0" smtClean="0"/>
              <a:t>Coming Soon</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537720"/>
            <a:ext cx="2116183" cy="2057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657600"/>
            <a:ext cx="3285733" cy="181764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3933" y="3988764"/>
            <a:ext cx="1459481" cy="1113107"/>
          </a:xfrm>
          <a:prstGeom prst="rect">
            <a:avLst/>
          </a:prstGeom>
        </p:spPr>
      </p:pic>
    </p:spTree>
    <p:extLst>
      <p:ext uri="{BB962C8B-B14F-4D97-AF65-F5344CB8AC3E}">
        <p14:creationId xmlns:p14="http://schemas.microsoft.com/office/powerpoint/2010/main" val="326748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t>Continue the same procedures until all appropriate leave is added to the policy.</a:t>
            </a:r>
          </a:p>
          <a:p>
            <a:pPr lvl="2">
              <a:buFont typeface="Wingdings" panose="05000000000000000000" pitchFamily="2" charset="2"/>
              <a:buChar char="§"/>
            </a:pPr>
            <a:endParaRPr lang="en-US" sz="1800" dirty="0" smtClean="0"/>
          </a:p>
          <a:p>
            <a:pPr lvl="1">
              <a:buFont typeface="Wingdings" panose="05000000000000000000" pitchFamily="2" charset="2"/>
              <a:buChar char="§"/>
            </a:pPr>
            <a:endParaRPr lang="en-US" sz="2000" dirty="0"/>
          </a:p>
          <a:p>
            <a:pPr lvl="1">
              <a:buFont typeface="Wingdings" panose="05000000000000000000" pitchFamily="2" charset="2"/>
              <a:buChar char="§"/>
            </a:pPr>
            <a:endParaRPr lang="en-US" dirty="0"/>
          </a:p>
          <a:p>
            <a:endParaRPr lang="en-US" sz="1000" dirty="0"/>
          </a:p>
          <a:p>
            <a:endParaRPr lang="en-US" dirty="0" smtClean="0"/>
          </a:p>
          <a:p>
            <a:r>
              <a:rPr lang="en-US" sz="2000" dirty="0" smtClean="0"/>
              <a:t>Select Return to Configuration to see the following screen.</a:t>
            </a:r>
            <a:endParaRPr lang="en-US" sz="2000" dirty="0"/>
          </a:p>
        </p:txBody>
      </p:sp>
      <p:sp>
        <p:nvSpPr>
          <p:cNvPr id="2" name="Title 1"/>
          <p:cNvSpPr>
            <a:spLocks noGrp="1"/>
          </p:cNvSpPr>
          <p:nvPr>
            <p:ph type="title"/>
          </p:nvPr>
        </p:nvSpPr>
        <p:spPr/>
        <p:txBody>
          <a:bodyPr>
            <a:normAutofit/>
          </a:bodyPr>
          <a:lstStyle/>
          <a:p>
            <a:pPr algn="ctr"/>
            <a:r>
              <a:rPr lang="en-US" u="sng" dirty="0" smtClean="0"/>
              <a:t>Leave Policies </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77" y="2286000"/>
            <a:ext cx="8305800" cy="1371206"/>
          </a:xfrm>
          <a:prstGeom prst="rect">
            <a:avLst/>
          </a:prstGeom>
          <a:ln w="38100">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389" y="4484955"/>
            <a:ext cx="7901575" cy="2192396"/>
          </a:xfrm>
          <a:prstGeom prst="rect">
            <a:avLst/>
          </a:prstGeom>
          <a:ln w="38100">
            <a:solidFill>
              <a:schemeClr val="tx1"/>
            </a:solidFill>
          </a:ln>
        </p:spPr>
      </p:pic>
    </p:spTree>
    <p:extLst>
      <p:ext uri="{BB962C8B-B14F-4D97-AF65-F5344CB8AC3E}">
        <p14:creationId xmlns:p14="http://schemas.microsoft.com/office/powerpoint/2010/main" val="3110317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Finance &gt; HR &gt; Leave &gt; Leave Types </a:t>
            </a:r>
            <a:endParaRPr lang="en-US" sz="2400" dirty="0" smtClean="0"/>
          </a:p>
          <a:p>
            <a:endParaRPr lang="en-US" sz="2300" dirty="0" smtClean="0"/>
          </a:p>
          <a:p>
            <a:r>
              <a:rPr lang="en-US" sz="2400" dirty="0"/>
              <a:t>Leave Types are created to serve the following functions:</a:t>
            </a:r>
          </a:p>
          <a:p>
            <a:pPr lvl="1"/>
            <a:r>
              <a:rPr lang="en-US" sz="2000" dirty="0"/>
              <a:t>to categorize employee leave by type when leave forms are created</a:t>
            </a:r>
          </a:p>
          <a:p>
            <a:pPr lvl="1"/>
            <a:r>
              <a:rPr lang="en-US" sz="2000" dirty="0"/>
              <a:t>to track and maintain the balance of state days, which should print on the employee service record</a:t>
            </a:r>
          </a:p>
          <a:p>
            <a:pPr marL="630936" lvl="2" indent="0">
              <a:buNone/>
            </a:pPr>
            <a:endParaRPr lang="en-US" sz="1800" dirty="0" smtClean="0"/>
          </a:p>
          <a:p>
            <a:pPr lvl="2">
              <a:buFont typeface="Wingdings" panose="05000000000000000000" pitchFamily="2" charset="2"/>
              <a:buChar char="§"/>
            </a:pPr>
            <a:endParaRPr lang="en-US" sz="1800" dirty="0" smtClean="0"/>
          </a:p>
          <a:p>
            <a:pPr lvl="1">
              <a:buFont typeface="Wingdings" panose="05000000000000000000" pitchFamily="2" charset="2"/>
              <a:buChar char="§"/>
            </a:pPr>
            <a:endParaRPr lang="en-US" sz="2000" dirty="0"/>
          </a:p>
          <a:p>
            <a:pPr lvl="1">
              <a:buFont typeface="Wingdings" panose="05000000000000000000" pitchFamily="2" charset="2"/>
              <a:buChar char="§"/>
            </a:pPr>
            <a:endParaRPr lang="en-US" dirty="0"/>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Leave Types</a:t>
            </a:r>
            <a:endParaRPr lang="en-US" u="sng" dirty="0"/>
          </a:p>
        </p:txBody>
      </p:sp>
    </p:spTree>
    <p:extLst>
      <p:ext uri="{BB962C8B-B14F-4D97-AF65-F5344CB8AC3E}">
        <p14:creationId xmlns:p14="http://schemas.microsoft.com/office/powerpoint/2010/main" val="231336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To add a leave type, select Add Leave Type</a:t>
            </a:r>
            <a:endParaRPr lang="en-US" sz="2400" dirty="0"/>
          </a:p>
          <a:p>
            <a:endParaRPr lang="en-US" sz="2400" dirty="0" smtClean="0"/>
          </a:p>
          <a:p>
            <a:endParaRPr lang="en-US" sz="1800" dirty="0" smtClean="0"/>
          </a:p>
          <a:p>
            <a:pPr lvl="1">
              <a:buFont typeface="Wingdings" panose="05000000000000000000" pitchFamily="2" charset="2"/>
              <a:buChar char="§"/>
            </a:pPr>
            <a:endParaRPr lang="en-US" sz="2000" dirty="0"/>
          </a:p>
          <a:p>
            <a:pPr lvl="1">
              <a:buFont typeface="Wingdings" panose="05000000000000000000" pitchFamily="2" charset="2"/>
              <a:buChar char="§"/>
            </a:pPr>
            <a:endParaRPr lang="en-US" dirty="0"/>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Leave Types</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667000"/>
            <a:ext cx="6744248" cy="3142951"/>
          </a:xfrm>
          <a:prstGeom prst="rect">
            <a:avLst/>
          </a:prstGeom>
          <a:ln w="38100">
            <a:solidFill>
              <a:schemeClr val="tx1"/>
            </a:solidFill>
          </a:ln>
        </p:spPr>
      </p:pic>
    </p:spTree>
    <p:extLst>
      <p:ext uri="{BB962C8B-B14F-4D97-AF65-F5344CB8AC3E}">
        <p14:creationId xmlns:p14="http://schemas.microsoft.com/office/powerpoint/2010/main" val="4027795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u="sng" dirty="0"/>
              <a:t>Code</a:t>
            </a:r>
            <a:r>
              <a:rPr lang="en-US" sz="2000" dirty="0"/>
              <a:t> - Leave this field blank unless it's to be recorded on the employee service record such as State Personal or State Sick leave as follows: </a:t>
            </a:r>
          </a:p>
          <a:p>
            <a:pPr lvl="1"/>
            <a:r>
              <a:rPr lang="en-US" sz="2000" i="1" dirty="0"/>
              <a:t>a</a:t>
            </a:r>
            <a:r>
              <a:rPr lang="en-US" sz="2000" dirty="0"/>
              <a:t> - State Sick</a:t>
            </a:r>
          </a:p>
          <a:p>
            <a:pPr lvl="1"/>
            <a:r>
              <a:rPr lang="en-US" sz="2000" i="1" dirty="0"/>
              <a:t>b</a:t>
            </a:r>
            <a:r>
              <a:rPr lang="en-US" sz="2000" dirty="0"/>
              <a:t> - State Personal</a:t>
            </a:r>
          </a:p>
          <a:p>
            <a:pPr lvl="1"/>
            <a:r>
              <a:rPr lang="en-US" sz="2000" dirty="0"/>
              <a:t>All others are not to be recorded on the employee service record</a:t>
            </a:r>
          </a:p>
          <a:p>
            <a:r>
              <a:rPr lang="en-US" sz="2000" b="1" u="sng" dirty="0" smtClean="0"/>
              <a:t>Name </a:t>
            </a:r>
            <a:r>
              <a:rPr lang="en-US" sz="2000" dirty="0"/>
              <a:t>– Enter the name of the leave type</a:t>
            </a:r>
          </a:p>
          <a:p>
            <a:r>
              <a:rPr lang="en-US" sz="2000" b="1" u="sng" dirty="0" smtClean="0"/>
              <a:t>Units</a:t>
            </a:r>
            <a:r>
              <a:rPr lang="en-US" sz="2000" dirty="0" smtClean="0"/>
              <a:t> </a:t>
            </a:r>
            <a:r>
              <a:rPr lang="en-US" sz="2000" dirty="0"/>
              <a:t>- Select Days or Hours in the drop down </a:t>
            </a:r>
            <a:r>
              <a:rPr lang="en-US" sz="2000" dirty="0" smtClean="0"/>
              <a:t>box</a:t>
            </a:r>
          </a:p>
          <a:p>
            <a:r>
              <a:rPr lang="en-US" sz="2000" dirty="0" smtClean="0"/>
              <a:t>Select </a:t>
            </a:r>
            <a:r>
              <a:rPr lang="en-US" sz="2000" b="1" u="sng" dirty="0" smtClean="0"/>
              <a:t>Create</a:t>
            </a:r>
            <a:endParaRPr lang="en-US" sz="2000" b="1" u="sng" dirty="0"/>
          </a:p>
          <a:p>
            <a:endParaRPr lang="en-US" sz="1800" dirty="0" smtClean="0"/>
          </a:p>
          <a:p>
            <a:pPr lvl="1">
              <a:buFont typeface="Wingdings" panose="05000000000000000000" pitchFamily="2" charset="2"/>
              <a:buChar char="§"/>
            </a:pPr>
            <a:endParaRPr lang="en-US" sz="2000" dirty="0"/>
          </a:p>
          <a:p>
            <a:pPr lvl="1">
              <a:buFont typeface="Wingdings" panose="05000000000000000000" pitchFamily="2" charset="2"/>
              <a:buChar char="§"/>
            </a:pPr>
            <a:endParaRPr lang="en-US" dirty="0"/>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Leave Types</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71" y="4953000"/>
            <a:ext cx="8449855" cy="1714739"/>
          </a:xfrm>
          <a:prstGeom prst="rect">
            <a:avLst/>
          </a:prstGeom>
          <a:ln w="38100">
            <a:solidFill>
              <a:schemeClr val="tx1"/>
            </a:solidFill>
          </a:ln>
        </p:spPr>
      </p:pic>
    </p:spTree>
    <p:extLst>
      <p:ext uri="{BB962C8B-B14F-4D97-AF65-F5344CB8AC3E}">
        <p14:creationId xmlns:p14="http://schemas.microsoft.com/office/powerpoint/2010/main" val="736700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dirty="0" smtClean="0"/>
              <a:t>Exempt </a:t>
            </a:r>
            <a:r>
              <a:rPr lang="en-US" sz="2000" b="1" dirty="0"/>
              <a:t>from Dock – </a:t>
            </a:r>
            <a:endParaRPr lang="en-US" sz="2000" b="1" dirty="0" smtClean="0"/>
          </a:p>
          <a:p>
            <a:pPr lvl="1"/>
            <a:r>
              <a:rPr lang="en-US" sz="2000" dirty="0" smtClean="0"/>
              <a:t>This </a:t>
            </a:r>
            <a:r>
              <a:rPr lang="en-US" sz="2000" dirty="0"/>
              <a:t>field appears as the leave type is created.  </a:t>
            </a:r>
            <a:endParaRPr lang="en-US" sz="2000" dirty="0" smtClean="0"/>
          </a:p>
          <a:p>
            <a:pPr lvl="1"/>
            <a:r>
              <a:rPr lang="en-US" sz="2000" dirty="0" smtClean="0"/>
              <a:t>It </a:t>
            </a:r>
            <a:r>
              <a:rPr lang="en-US" sz="2000" dirty="0"/>
              <a:t>will always default to – False – Dock in </a:t>
            </a:r>
            <a:r>
              <a:rPr lang="en-US" sz="2000" dirty="0" smtClean="0"/>
              <a:t>accordance </a:t>
            </a:r>
            <a:r>
              <a:rPr lang="en-US" sz="2000" dirty="0"/>
              <a:t>with employee </a:t>
            </a:r>
            <a:r>
              <a:rPr lang="en-US" sz="2000" dirty="0" smtClean="0"/>
              <a:t>policy.</a:t>
            </a:r>
          </a:p>
          <a:p>
            <a:pPr lvl="1"/>
            <a:r>
              <a:rPr lang="en-US" sz="2000" dirty="0" smtClean="0"/>
              <a:t>If </a:t>
            </a:r>
            <a:r>
              <a:rPr lang="en-US" sz="2000" dirty="0"/>
              <a:t>this should leave type should NOT dock follow the next steps</a:t>
            </a:r>
          </a:p>
          <a:p>
            <a:endParaRPr lang="en-US" sz="1800" dirty="0" smtClean="0"/>
          </a:p>
          <a:p>
            <a:pPr lvl="1">
              <a:buFont typeface="Wingdings" panose="05000000000000000000" pitchFamily="2" charset="2"/>
              <a:buChar char="§"/>
            </a:pPr>
            <a:endParaRPr lang="en-US" sz="2000" dirty="0"/>
          </a:p>
          <a:p>
            <a:pPr lvl="1">
              <a:buFont typeface="Wingdings" panose="05000000000000000000" pitchFamily="2" charset="2"/>
              <a:buChar char="§"/>
            </a:pPr>
            <a:endParaRPr lang="en-US" dirty="0"/>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Leave Types</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03" y="3810000"/>
            <a:ext cx="8040223" cy="1629002"/>
          </a:xfrm>
          <a:prstGeom prst="rect">
            <a:avLst/>
          </a:prstGeom>
          <a:ln w="38100">
            <a:solidFill>
              <a:schemeClr val="tx1"/>
            </a:solidFill>
          </a:ln>
        </p:spPr>
      </p:pic>
    </p:spTree>
    <p:extLst>
      <p:ext uri="{BB962C8B-B14F-4D97-AF65-F5344CB8AC3E}">
        <p14:creationId xmlns:p14="http://schemas.microsoft.com/office/powerpoint/2010/main" val="3430318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To determine whether or not a leave type is exempt from docking an employee’s pay, click </a:t>
            </a:r>
            <a:r>
              <a:rPr lang="en-US" sz="2000" dirty="0"/>
              <a:t>on </a:t>
            </a:r>
            <a:r>
              <a:rPr lang="en-US" sz="2000" b="1" dirty="0"/>
              <a:t>Edit Identifier</a:t>
            </a:r>
            <a:endParaRPr lang="en-US" sz="2000" dirty="0"/>
          </a:p>
          <a:p>
            <a:r>
              <a:rPr lang="en-US" sz="1800" b="1" u="sng" dirty="0"/>
              <a:t>Exempt from Dock</a:t>
            </a:r>
            <a:r>
              <a:rPr lang="en-US" sz="1800" dirty="0"/>
              <a:t> – Use drop down box to select if the leave type should NOT be docked</a:t>
            </a:r>
            <a:endParaRPr lang="en-US" sz="1800" dirty="0" smtClean="0"/>
          </a:p>
          <a:p>
            <a:pPr lvl="1">
              <a:buFont typeface="Wingdings" panose="05000000000000000000" pitchFamily="2" charset="2"/>
              <a:buChar char="§"/>
            </a:pPr>
            <a:endParaRPr lang="en-US" sz="2000" dirty="0"/>
          </a:p>
          <a:p>
            <a:pPr lvl="1">
              <a:buFont typeface="Wingdings" panose="05000000000000000000" pitchFamily="2" charset="2"/>
              <a:buChar char="§"/>
            </a:pPr>
            <a:endParaRPr lang="en-US" dirty="0"/>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Leave Types</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178" y="3124200"/>
            <a:ext cx="8011644" cy="2124372"/>
          </a:xfrm>
          <a:prstGeom prst="rect">
            <a:avLst/>
          </a:prstGeom>
          <a:ln w="38100">
            <a:solidFill>
              <a:schemeClr val="tx1"/>
            </a:solidFill>
          </a:ln>
        </p:spPr>
      </p:pic>
    </p:spTree>
    <p:extLst>
      <p:ext uri="{BB962C8B-B14F-4D97-AF65-F5344CB8AC3E}">
        <p14:creationId xmlns:p14="http://schemas.microsoft.com/office/powerpoint/2010/main" val="2591246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t>Finance &gt; HR &gt; Organization &gt; Position Types</a:t>
            </a:r>
          </a:p>
          <a:p>
            <a:r>
              <a:rPr lang="en-US" sz="2000" dirty="0" smtClean="0"/>
              <a:t>A </a:t>
            </a:r>
            <a:r>
              <a:rPr lang="en-US" sz="2000" dirty="0"/>
              <a:t>position type maps a state defined position to a locally implemented position type.  This categorization is critical to the following </a:t>
            </a:r>
            <a:r>
              <a:rPr lang="en-US" sz="2000" dirty="0" smtClean="0"/>
              <a:t>areas:</a:t>
            </a:r>
          </a:p>
          <a:p>
            <a:pPr lvl="1"/>
            <a:r>
              <a:rPr lang="en-US" sz="2000" dirty="0" smtClean="0"/>
              <a:t>The </a:t>
            </a:r>
            <a:r>
              <a:rPr lang="en-US" sz="2000" dirty="0"/>
              <a:t>position templates are used when setting up a new position on an employee in Finance &gt; HR &gt; Staff Manager in TRAQS and PEIMS </a:t>
            </a:r>
            <a:r>
              <a:rPr lang="en-US" sz="2000" dirty="0" smtClean="0"/>
              <a:t>reporting.</a:t>
            </a:r>
          </a:p>
          <a:p>
            <a:pPr lvl="1"/>
            <a:r>
              <a:rPr lang="en-US" sz="2000" dirty="0" smtClean="0"/>
              <a:t>Setting </a:t>
            </a:r>
            <a:r>
              <a:rPr lang="en-US" sz="2000" dirty="0"/>
              <a:t>up access for teachers in the student service module. </a:t>
            </a:r>
          </a:p>
          <a:p>
            <a:pPr marL="630936" lvl="2" indent="0">
              <a:buNone/>
            </a:pPr>
            <a:endParaRPr lang="en-US" sz="1800" dirty="0" smtClean="0"/>
          </a:p>
          <a:p>
            <a:pPr lvl="2">
              <a:buFont typeface="Wingdings" panose="05000000000000000000" pitchFamily="2" charset="2"/>
              <a:buChar char="§"/>
            </a:pPr>
            <a:endParaRPr lang="en-US" sz="1800" dirty="0" smtClean="0"/>
          </a:p>
          <a:p>
            <a:pPr lvl="1">
              <a:buFont typeface="Wingdings" panose="05000000000000000000" pitchFamily="2" charset="2"/>
              <a:buChar char="§"/>
            </a:pPr>
            <a:endParaRPr lang="en-US" sz="2000" dirty="0"/>
          </a:p>
          <a:p>
            <a:pPr lvl="1">
              <a:buFont typeface="Wingdings" panose="05000000000000000000" pitchFamily="2" charset="2"/>
              <a:buChar char="§"/>
            </a:pPr>
            <a:endParaRPr lang="en-US" dirty="0"/>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Position Types</a:t>
            </a:r>
            <a:endParaRPr lang="en-US" u="sng" dirty="0"/>
          </a:p>
        </p:txBody>
      </p:sp>
    </p:spTree>
    <p:extLst>
      <p:ext uri="{BB962C8B-B14F-4D97-AF65-F5344CB8AC3E}">
        <p14:creationId xmlns:p14="http://schemas.microsoft.com/office/powerpoint/2010/main" val="4097419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To add a new position type</a:t>
            </a:r>
          </a:p>
          <a:p>
            <a:pPr lvl="1"/>
            <a:r>
              <a:rPr lang="en-US" sz="2000" dirty="0" smtClean="0"/>
              <a:t>Select Add Position Type</a:t>
            </a:r>
            <a:endParaRPr lang="en-US" sz="2000" dirty="0"/>
          </a:p>
          <a:p>
            <a:pPr marL="630936" lvl="2" indent="0">
              <a:buNone/>
            </a:pPr>
            <a:endParaRPr lang="en-US" sz="1800" dirty="0" smtClean="0"/>
          </a:p>
          <a:p>
            <a:pPr lvl="2">
              <a:buFont typeface="Wingdings" panose="05000000000000000000" pitchFamily="2" charset="2"/>
              <a:buChar char="§"/>
            </a:pPr>
            <a:endParaRPr lang="en-US" sz="1800" dirty="0" smtClean="0"/>
          </a:p>
          <a:p>
            <a:pPr lvl="1">
              <a:buFont typeface="Wingdings" panose="05000000000000000000" pitchFamily="2" charset="2"/>
              <a:buChar char="§"/>
            </a:pPr>
            <a:endParaRPr lang="en-US" sz="2000" dirty="0"/>
          </a:p>
          <a:p>
            <a:pPr lvl="1">
              <a:buFont typeface="Wingdings" panose="05000000000000000000" pitchFamily="2" charset="2"/>
              <a:buChar char="§"/>
            </a:pPr>
            <a:endParaRPr lang="en-US" dirty="0"/>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Position Types</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590800"/>
            <a:ext cx="7887291" cy="3410721"/>
          </a:xfrm>
          <a:prstGeom prst="rect">
            <a:avLst/>
          </a:prstGeom>
          <a:ln w="38100">
            <a:solidFill>
              <a:schemeClr val="tx1"/>
            </a:solidFill>
          </a:ln>
        </p:spPr>
      </p:pic>
    </p:spTree>
    <p:extLst>
      <p:ext uri="{BB962C8B-B14F-4D97-AF65-F5344CB8AC3E}">
        <p14:creationId xmlns:p14="http://schemas.microsoft.com/office/powerpoint/2010/main" val="34644190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u="sng" dirty="0"/>
              <a:t>Code</a:t>
            </a:r>
            <a:r>
              <a:rPr lang="en-US" sz="2000" b="1" dirty="0"/>
              <a:t> – </a:t>
            </a:r>
            <a:r>
              <a:rPr lang="en-US" sz="2000" dirty="0"/>
              <a:t>Enter a short code (abbreviation) for the position </a:t>
            </a:r>
            <a:r>
              <a:rPr lang="en-US" sz="2000" dirty="0" smtClean="0"/>
              <a:t>type.  </a:t>
            </a:r>
            <a:r>
              <a:rPr lang="en-US" sz="2000" dirty="0"/>
              <a:t>This </a:t>
            </a:r>
            <a:r>
              <a:rPr lang="en-US" sz="2000" dirty="0" smtClean="0"/>
              <a:t>code will print </a:t>
            </a:r>
            <a:r>
              <a:rPr lang="en-US" sz="2000" dirty="0"/>
              <a:t>on the employee’s service record (up to 10 characters)</a:t>
            </a:r>
          </a:p>
          <a:p>
            <a:r>
              <a:rPr lang="en-US" sz="2000" b="1" u="sng" dirty="0" smtClean="0"/>
              <a:t>Description</a:t>
            </a:r>
            <a:r>
              <a:rPr lang="en-US" sz="2000" b="1" dirty="0" smtClean="0"/>
              <a:t> </a:t>
            </a:r>
            <a:r>
              <a:rPr lang="en-US" sz="2000" b="1" dirty="0"/>
              <a:t>– </a:t>
            </a:r>
            <a:r>
              <a:rPr lang="en-US" sz="2000" dirty="0"/>
              <a:t>Enter a description of the </a:t>
            </a:r>
            <a:r>
              <a:rPr lang="en-US" sz="2000" dirty="0" smtClean="0"/>
              <a:t>position. </a:t>
            </a:r>
          </a:p>
          <a:p>
            <a:pPr lvl="1"/>
            <a:r>
              <a:rPr lang="en-US" sz="1600" dirty="0" smtClean="0"/>
              <a:t>Examples: Teacher</a:t>
            </a:r>
            <a:r>
              <a:rPr lang="en-US" sz="1600" dirty="0"/>
              <a:t>, Professional, Aide, Maintenance.</a:t>
            </a:r>
          </a:p>
          <a:p>
            <a:r>
              <a:rPr lang="en-US" sz="2000" b="1" u="sng" dirty="0" smtClean="0"/>
              <a:t>State </a:t>
            </a:r>
            <a:r>
              <a:rPr lang="en-US" sz="2000" b="1" u="sng" dirty="0"/>
              <a:t>Position</a:t>
            </a:r>
            <a:r>
              <a:rPr lang="en-US" sz="2000" b="1" dirty="0"/>
              <a:t> – </a:t>
            </a:r>
            <a:r>
              <a:rPr lang="en-US" sz="2000" dirty="0"/>
              <a:t>Select the appropriate state </a:t>
            </a:r>
            <a:r>
              <a:rPr lang="en-US" sz="2000" dirty="0" smtClean="0"/>
              <a:t>position for TRS reporting purposes</a:t>
            </a:r>
          </a:p>
          <a:p>
            <a:r>
              <a:rPr lang="en-US" sz="2000" dirty="0" smtClean="0"/>
              <a:t>Click Create to save the Position Type.</a:t>
            </a:r>
            <a:endParaRPr lang="en-US" sz="2000" dirty="0"/>
          </a:p>
          <a:p>
            <a:pPr marL="630936" lvl="2" indent="0">
              <a:buNone/>
            </a:pPr>
            <a:endParaRPr lang="en-US" sz="1800" dirty="0" smtClean="0"/>
          </a:p>
          <a:p>
            <a:pPr lvl="2">
              <a:buFont typeface="Wingdings" panose="05000000000000000000" pitchFamily="2" charset="2"/>
              <a:buChar char="§"/>
            </a:pPr>
            <a:endParaRPr lang="en-US" sz="1800" dirty="0" smtClean="0"/>
          </a:p>
          <a:p>
            <a:pPr lvl="1">
              <a:buFont typeface="Wingdings" panose="05000000000000000000" pitchFamily="2" charset="2"/>
              <a:buChar char="§"/>
            </a:pPr>
            <a:endParaRPr lang="en-US" sz="2000" dirty="0"/>
          </a:p>
          <a:p>
            <a:pPr lvl="1">
              <a:buFont typeface="Wingdings" panose="05000000000000000000" pitchFamily="2" charset="2"/>
              <a:buChar char="§"/>
            </a:pPr>
            <a:endParaRPr lang="en-US" dirty="0"/>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Position Types</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546" y="4648200"/>
            <a:ext cx="8468908" cy="1733792"/>
          </a:xfrm>
          <a:prstGeom prst="rect">
            <a:avLst/>
          </a:prstGeom>
          <a:ln w="38100">
            <a:solidFill>
              <a:schemeClr val="tx1"/>
            </a:solidFill>
          </a:ln>
        </p:spPr>
      </p:pic>
    </p:spTree>
    <p:extLst>
      <p:ext uri="{BB962C8B-B14F-4D97-AF65-F5344CB8AC3E}">
        <p14:creationId xmlns:p14="http://schemas.microsoft.com/office/powerpoint/2010/main" val="22194475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Once the Position Type is created, the PEIMS exempt box will appear.</a:t>
            </a:r>
          </a:p>
          <a:p>
            <a:r>
              <a:rPr lang="en-US" sz="2000" dirty="0" smtClean="0"/>
              <a:t>The PEIMS Exempt prompt defaults to False – Report to PEIMS.</a:t>
            </a:r>
          </a:p>
          <a:p>
            <a:r>
              <a:rPr lang="en-US" sz="2000" dirty="0" smtClean="0"/>
              <a:t>If you do not want to report a Position Type to PEIMS, select Edit Identifier.</a:t>
            </a:r>
            <a:endParaRPr lang="en-US" sz="2000" dirty="0"/>
          </a:p>
          <a:p>
            <a:pPr marL="630936" lvl="2" indent="0">
              <a:buNone/>
            </a:pPr>
            <a:endParaRPr lang="en-US" sz="1800" dirty="0" smtClean="0"/>
          </a:p>
          <a:p>
            <a:pPr lvl="2">
              <a:buFont typeface="Wingdings" panose="05000000000000000000" pitchFamily="2" charset="2"/>
              <a:buChar char="§"/>
            </a:pPr>
            <a:endParaRPr lang="en-US" sz="1800" dirty="0" smtClean="0"/>
          </a:p>
          <a:p>
            <a:pPr lvl="1">
              <a:buFont typeface="Wingdings" panose="05000000000000000000" pitchFamily="2" charset="2"/>
              <a:buChar char="§"/>
            </a:pPr>
            <a:endParaRPr lang="en-US" sz="2000" dirty="0"/>
          </a:p>
          <a:p>
            <a:pPr lvl="1">
              <a:buFont typeface="Wingdings" panose="05000000000000000000" pitchFamily="2" charset="2"/>
              <a:buChar char="§"/>
            </a:pPr>
            <a:endParaRPr lang="en-US" dirty="0"/>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Position Types</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02" y="3406725"/>
            <a:ext cx="8164065" cy="1590897"/>
          </a:xfrm>
          <a:prstGeom prst="rect">
            <a:avLst/>
          </a:prstGeom>
          <a:ln w="38100">
            <a:solidFill>
              <a:schemeClr val="tx1"/>
            </a:solidFill>
          </a:ln>
        </p:spPr>
      </p:pic>
    </p:spTree>
    <p:extLst>
      <p:ext uri="{BB962C8B-B14F-4D97-AF65-F5344CB8AC3E}">
        <p14:creationId xmlns:p14="http://schemas.microsoft.com/office/powerpoint/2010/main" val="271927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Feel free to attend any or all of our training sessions to discuss these new changes.</a:t>
            </a:r>
          </a:p>
          <a:p>
            <a:endParaRPr lang="en-US" dirty="0" smtClean="0"/>
          </a:p>
          <a:p>
            <a:r>
              <a:rPr lang="en-US" dirty="0" smtClean="0"/>
              <a:t>Monday, May 11</a:t>
            </a:r>
            <a:r>
              <a:rPr lang="en-US" baseline="30000" dirty="0" smtClean="0"/>
              <a:t>th</a:t>
            </a:r>
            <a:r>
              <a:rPr lang="en-US" dirty="0" smtClean="0"/>
              <a:t>		1:00 pm – 5:00 pm</a:t>
            </a:r>
          </a:p>
          <a:p>
            <a:r>
              <a:rPr lang="en-US" dirty="0" smtClean="0"/>
              <a:t>Wednesday, May 20</a:t>
            </a:r>
            <a:r>
              <a:rPr lang="en-US" baseline="30000" dirty="0" smtClean="0"/>
              <a:t>th</a:t>
            </a:r>
            <a:r>
              <a:rPr lang="en-US" dirty="0" smtClean="0"/>
              <a:t>	1:00 pm – 5:00 pm</a:t>
            </a:r>
          </a:p>
          <a:p>
            <a:r>
              <a:rPr lang="en-US" dirty="0" smtClean="0"/>
              <a:t>Tuesday, May 26</a:t>
            </a:r>
            <a:r>
              <a:rPr lang="en-US" baseline="30000" dirty="0" smtClean="0"/>
              <a:t>th</a:t>
            </a:r>
            <a:r>
              <a:rPr lang="en-US" dirty="0" smtClean="0"/>
              <a:t> 	</a:t>
            </a:r>
            <a:r>
              <a:rPr lang="en-US" dirty="0"/>
              <a:t>	</a:t>
            </a:r>
            <a:r>
              <a:rPr lang="en-US" dirty="0" smtClean="0"/>
              <a:t>1:00 </a:t>
            </a:r>
            <a:r>
              <a:rPr lang="en-US" dirty="0"/>
              <a:t>pm – 5:00 pm</a:t>
            </a:r>
          </a:p>
          <a:p>
            <a:endParaRPr lang="en-US" sz="1000" dirty="0"/>
          </a:p>
          <a:p>
            <a:pPr marL="109728" indent="0">
              <a:buNone/>
            </a:pPr>
            <a:endParaRPr lang="en-US" sz="2400" dirty="0"/>
          </a:p>
          <a:p>
            <a:pPr lvl="3"/>
            <a:endParaRPr lang="en-US" sz="2400" dirty="0"/>
          </a:p>
        </p:txBody>
      </p:sp>
      <p:sp>
        <p:nvSpPr>
          <p:cNvPr id="2" name="Title 1"/>
          <p:cNvSpPr>
            <a:spLocks noGrp="1"/>
          </p:cNvSpPr>
          <p:nvPr>
            <p:ph type="title"/>
          </p:nvPr>
        </p:nvSpPr>
        <p:spPr/>
        <p:txBody>
          <a:bodyPr/>
          <a:lstStyle/>
          <a:p>
            <a:pPr algn="ctr"/>
            <a:r>
              <a:rPr lang="en-US" u="sng" dirty="0" smtClean="0"/>
              <a:t>Available Webinars - HR</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4267200"/>
            <a:ext cx="4191000" cy="1927342"/>
          </a:xfrm>
          <a:prstGeom prst="rect">
            <a:avLst/>
          </a:prstGeom>
        </p:spPr>
      </p:pic>
    </p:spTree>
    <p:extLst>
      <p:ext uri="{BB962C8B-B14F-4D97-AF65-F5344CB8AC3E}">
        <p14:creationId xmlns:p14="http://schemas.microsoft.com/office/powerpoint/2010/main" val="1129615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dirty="0"/>
              <a:t>PEIMS Exempt – </a:t>
            </a:r>
            <a:endParaRPr lang="en-US" sz="2000" b="1" dirty="0" smtClean="0"/>
          </a:p>
          <a:p>
            <a:pPr lvl="1"/>
            <a:r>
              <a:rPr lang="en-US" sz="2000" dirty="0" smtClean="0"/>
              <a:t>Select </a:t>
            </a:r>
            <a:r>
              <a:rPr lang="en-US" sz="2000" dirty="0"/>
              <a:t>TRUE – DO NOT REPORT TO </a:t>
            </a:r>
            <a:r>
              <a:rPr lang="en-US" sz="2000" dirty="0" smtClean="0"/>
              <a:t>PEIMS</a:t>
            </a:r>
          </a:p>
          <a:p>
            <a:pPr lvl="1"/>
            <a:r>
              <a:rPr lang="en-US" sz="2000" dirty="0" smtClean="0"/>
              <a:t>Select Save</a:t>
            </a:r>
            <a:endParaRPr lang="en-US" sz="1800" dirty="0" smtClean="0"/>
          </a:p>
          <a:p>
            <a:pPr lvl="2">
              <a:buFont typeface="Wingdings" panose="05000000000000000000" pitchFamily="2" charset="2"/>
              <a:buChar char="§"/>
            </a:pPr>
            <a:endParaRPr lang="en-US" sz="1800" dirty="0" smtClean="0"/>
          </a:p>
          <a:p>
            <a:pPr lvl="1">
              <a:buFont typeface="Wingdings" panose="05000000000000000000" pitchFamily="2" charset="2"/>
              <a:buChar char="§"/>
            </a:pPr>
            <a:endParaRPr lang="en-US" sz="2000" dirty="0"/>
          </a:p>
          <a:p>
            <a:pPr lvl="1">
              <a:buFont typeface="Wingdings" panose="05000000000000000000" pitchFamily="2" charset="2"/>
              <a:buChar char="§"/>
            </a:pPr>
            <a:endParaRPr lang="en-US" dirty="0"/>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Position Types</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92" y="3200400"/>
            <a:ext cx="7495239" cy="2809524"/>
          </a:xfrm>
          <a:prstGeom prst="rect">
            <a:avLst/>
          </a:prstGeom>
          <a:ln w="38100">
            <a:solidFill>
              <a:schemeClr val="tx1"/>
            </a:solidFill>
          </a:ln>
        </p:spPr>
      </p:pic>
    </p:spTree>
    <p:extLst>
      <p:ext uri="{BB962C8B-B14F-4D97-AF65-F5344CB8AC3E}">
        <p14:creationId xmlns:p14="http://schemas.microsoft.com/office/powerpoint/2010/main" val="4230917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dirty="0"/>
              <a:t>PEIMS Exempt – </a:t>
            </a:r>
            <a:endParaRPr lang="en-US" sz="2000" b="1" dirty="0" smtClean="0"/>
          </a:p>
          <a:p>
            <a:pPr lvl="1"/>
            <a:r>
              <a:rPr lang="en-US" sz="2000" dirty="0" smtClean="0"/>
              <a:t>Select </a:t>
            </a:r>
            <a:r>
              <a:rPr lang="en-US" sz="2000" dirty="0"/>
              <a:t>TRUE – DO NOT REPORT TO </a:t>
            </a:r>
            <a:r>
              <a:rPr lang="en-US" sz="2000" dirty="0" smtClean="0"/>
              <a:t>PEIMS</a:t>
            </a:r>
          </a:p>
          <a:p>
            <a:pPr lvl="1"/>
            <a:r>
              <a:rPr lang="en-US" sz="2000" dirty="0" smtClean="0"/>
              <a:t>Select Save</a:t>
            </a:r>
            <a:endParaRPr lang="en-US" sz="1800" dirty="0" smtClean="0"/>
          </a:p>
          <a:p>
            <a:pPr lvl="2">
              <a:buFont typeface="Wingdings" panose="05000000000000000000" pitchFamily="2" charset="2"/>
              <a:buChar char="§"/>
            </a:pPr>
            <a:endParaRPr lang="en-US" sz="1800" dirty="0" smtClean="0"/>
          </a:p>
          <a:p>
            <a:pPr lvl="1">
              <a:buFont typeface="Wingdings" panose="05000000000000000000" pitchFamily="2" charset="2"/>
              <a:buChar char="§"/>
            </a:pPr>
            <a:endParaRPr lang="en-US" sz="2000" dirty="0"/>
          </a:p>
          <a:p>
            <a:pPr lvl="1">
              <a:buFont typeface="Wingdings" panose="05000000000000000000" pitchFamily="2" charset="2"/>
              <a:buChar char="§"/>
            </a:pPr>
            <a:endParaRPr lang="en-US" dirty="0"/>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Position Types</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92" y="3200400"/>
            <a:ext cx="7495239" cy="2809524"/>
          </a:xfrm>
          <a:prstGeom prst="rect">
            <a:avLst/>
          </a:prstGeom>
          <a:ln w="38100">
            <a:solidFill>
              <a:schemeClr val="tx1"/>
            </a:solidFill>
          </a:ln>
        </p:spPr>
      </p:pic>
    </p:spTree>
    <p:extLst>
      <p:ext uri="{BB962C8B-B14F-4D97-AF65-F5344CB8AC3E}">
        <p14:creationId xmlns:p14="http://schemas.microsoft.com/office/powerpoint/2010/main" val="1035965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300" dirty="0" smtClean="0"/>
              <a:t>Finance &gt; HR &gt; Organization &gt; Contract Types</a:t>
            </a:r>
          </a:p>
          <a:p>
            <a:pPr lvl="1">
              <a:buFont typeface="Wingdings" panose="05000000000000000000" pitchFamily="2" charset="2"/>
              <a:buChar char="§"/>
            </a:pPr>
            <a:r>
              <a:rPr lang="en-US" sz="2000" dirty="0" smtClean="0"/>
              <a:t>Created to identify the following:</a:t>
            </a:r>
            <a:endParaRPr lang="en-US" sz="2000" dirty="0"/>
          </a:p>
          <a:p>
            <a:pPr lvl="2">
              <a:buFont typeface="Wingdings" panose="05000000000000000000" pitchFamily="2" charset="2"/>
              <a:buChar char="§"/>
            </a:pPr>
            <a:r>
              <a:rPr lang="en-US" sz="1800" dirty="0" smtClean="0"/>
              <a:t># of days an employee works</a:t>
            </a:r>
          </a:p>
          <a:p>
            <a:pPr lvl="2">
              <a:buFont typeface="Wingdings" panose="05000000000000000000" pitchFamily="2" charset="2"/>
              <a:buChar char="§"/>
            </a:pPr>
            <a:r>
              <a:rPr lang="en-US" sz="1800" dirty="0" smtClean="0"/>
              <a:t># of pay checks</a:t>
            </a:r>
          </a:p>
          <a:p>
            <a:pPr lvl="1">
              <a:buFont typeface="Wingdings" panose="05000000000000000000" pitchFamily="2" charset="2"/>
              <a:buChar char="§"/>
            </a:pPr>
            <a:r>
              <a:rPr lang="en-US" sz="2000" dirty="0" smtClean="0"/>
              <a:t>Do not create a contract type for an employee that has been hired mid-year.  Select one of the standard contract types.</a:t>
            </a:r>
            <a:endParaRPr lang="en-US" sz="2000" dirty="0"/>
          </a:p>
          <a:p>
            <a:pPr marL="630936" lvl="2" indent="0">
              <a:buNone/>
            </a:pPr>
            <a:endParaRPr lang="en-US" sz="1800" dirty="0" smtClean="0"/>
          </a:p>
          <a:p>
            <a:pPr lvl="2">
              <a:buFont typeface="Wingdings" panose="05000000000000000000" pitchFamily="2" charset="2"/>
              <a:buChar char="§"/>
            </a:pPr>
            <a:endParaRPr lang="en-US" sz="1800" dirty="0" smtClean="0"/>
          </a:p>
          <a:p>
            <a:pPr lvl="1">
              <a:buFont typeface="Wingdings" panose="05000000000000000000" pitchFamily="2" charset="2"/>
              <a:buChar char="§"/>
            </a:pPr>
            <a:endParaRPr lang="en-US" sz="2000" dirty="0"/>
          </a:p>
          <a:p>
            <a:pPr lvl="1">
              <a:buFont typeface="Wingdings" panose="05000000000000000000" pitchFamily="2" charset="2"/>
              <a:buChar char="§"/>
            </a:pPr>
            <a:endParaRPr lang="en-US" dirty="0"/>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Contract Types</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236" y="4038600"/>
            <a:ext cx="7382906" cy="2381583"/>
          </a:xfrm>
          <a:prstGeom prst="rect">
            <a:avLst/>
          </a:prstGeom>
          <a:ln w="38100">
            <a:solidFill>
              <a:schemeClr val="tx1"/>
            </a:solidFill>
          </a:ln>
        </p:spPr>
      </p:pic>
    </p:spTree>
    <p:extLst>
      <p:ext uri="{BB962C8B-B14F-4D97-AF65-F5344CB8AC3E}">
        <p14:creationId xmlns:p14="http://schemas.microsoft.com/office/powerpoint/2010/main" val="6113470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buFont typeface="Wingdings" panose="05000000000000000000" pitchFamily="2" charset="2"/>
              <a:buChar char="§"/>
            </a:pPr>
            <a:r>
              <a:rPr lang="en-US" sz="2000" b="1" dirty="0" smtClean="0"/>
              <a:t>Name-</a:t>
            </a:r>
            <a:r>
              <a:rPr lang="en-US" sz="2000" dirty="0" smtClean="0"/>
              <a:t> </a:t>
            </a:r>
            <a:r>
              <a:rPr lang="en-US" sz="2000" dirty="0"/>
              <a:t>Enter a name for the Contract Type.  Example:  10 month, 12 month, Admin</a:t>
            </a:r>
            <a:endParaRPr lang="en-US" sz="2000" dirty="0" smtClean="0"/>
          </a:p>
          <a:p>
            <a:pPr lvl="1">
              <a:buFont typeface="Wingdings" panose="05000000000000000000" pitchFamily="2" charset="2"/>
              <a:buChar char="§"/>
            </a:pPr>
            <a:r>
              <a:rPr lang="en-US" sz="2000" b="1" dirty="0" smtClean="0"/>
              <a:t>Days</a:t>
            </a:r>
            <a:r>
              <a:rPr lang="en-US" sz="2000" b="1" dirty="0"/>
              <a:t>– </a:t>
            </a:r>
            <a:r>
              <a:rPr lang="en-US" sz="2000" dirty="0"/>
              <a:t>Enter the number of days of the contract </a:t>
            </a:r>
            <a:r>
              <a:rPr lang="en-US" sz="2000" dirty="0" smtClean="0"/>
              <a:t>type</a:t>
            </a:r>
          </a:p>
          <a:p>
            <a:pPr lvl="1">
              <a:buFont typeface="Wingdings" panose="05000000000000000000" pitchFamily="2" charset="2"/>
              <a:buChar char="§"/>
            </a:pPr>
            <a:r>
              <a:rPr lang="en-US" sz="2000" b="1" dirty="0" smtClean="0"/>
              <a:t>TRS Class </a:t>
            </a:r>
            <a:r>
              <a:rPr lang="en-US" sz="2000" b="1" dirty="0"/>
              <a:t>– </a:t>
            </a:r>
            <a:r>
              <a:rPr lang="en-US" sz="2000" dirty="0"/>
              <a:t>Select the appropriate TRS Class as mandated by TRS from the drop down box.</a:t>
            </a:r>
          </a:p>
          <a:p>
            <a:pPr lvl="1">
              <a:buFont typeface="Wingdings" panose="05000000000000000000" pitchFamily="2" charset="2"/>
              <a:buChar char="§"/>
            </a:pPr>
            <a:r>
              <a:rPr lang="en-US" sz="2000" b="1" dirty="0" smtClean="0"/>
              <a:t>Paychecks</a:t>
            </a:r>
            <a:r>
              <a:rPr lang="en-US" sz="2000" dirty="0" smtClean="0"/>
              <a:t> </a:t>
            </a:r>
            <a:r>
              <a:rPr lang="en-US" sz="2000" b="1" dirty="0"/>
              <a:t>– </a:t>
            </a:r>
            <a:r>
              <a:rPr lang="en-US" sz="2000" dirty="0"/>
              <a:t>Select the </a:t>
            </a:r>
            <a:r>
              <a:rPr lang="en-US" sz="2000" dirty="0" smtClean="0"/>
              <a:t># of </a:t>
            </a:r>
            <a:r>
              <a:rPr lang="en-US" sz="2000" dirty="0"/>
              <a:t>paychecks for the school </a:t>
            </a:r>
            <a:r>
              <a:rPr lang="en-US" sz="2000" dirty="0" smtClean="0"/>
              <a:t>year.</a:t>
            </a:r>
          </a:p>
          <a:p>
            <a:pPr lvl="1">
              <a:buFont typeface="Wingdings" panose="05000000000000000000" pitchFamily="2" charset="2"/>
              <a:buChar char="§"/>
            </a:pPr>
            <a:r>
              <a:rPr lang="en-US" sz="2000" b="1" dirty="0" smtClean="0"/>
              <a:t>Payroll Begin</a:t>
            </a:r>
            <a:r>
              <a:rPr lang="en-US" sz="1800" b="1" dirty="0"/>
              <a:t>– </a:t>
            </a:r>
            <a:r>
              <a:rPr lang="en-US" sz="1800" dirty="0"/>
              <a:t>Select the month and the day from the drop down boxes in which the contract should begin during a school year. </a:t>
            </a:r>
            <a:endParaRPr lang="en-US" sz="1800" dirty="0" smtClean="0"/>
          </a:p>
          <a:p>
            <a:pPr lvl="1">
              <a:buFont typeface="Wingdings" panose="05000000000000000000" pitchFamily="2" charset="2"/>
              <a:buChar char="§"/>
            </a:pPr>
            <a:r>
              <a:rPr lang="en-US" sz="1800" dirty="0" smtClean="0"/>
              <a:t>Select </a:t>
            </a:r>
            <a:r>
              <a:rPr lang="en-US" sz="1800" b="1" dirty="0" smtClean="0"/>
              <a:t>Create</a:t>
            </a:r>
            <a:endParaRPr lang="en-US" sz="1800" b="1" dirty="0"/>
          </a:p>
          <a:p>
            <a:pPr lvl="1">
              <a:buFont typeface="Wingdings" panose="05000000000000000000" pitchFamily="2" charset="2"/>
              <a:buChar char="§"/>
            </a:pPr>
            <a:endParaRPr lang="en-US" sz="1800" dirty="0" smtClean="0"/>
          </a:p>
          <a:p>
            <a:pPr lvl="2">
              <a:buFont typeface="Wingdings" panose="05000000000000000000" pitchFamily="2" charset="2"/>
              <a:buChar char="§"/>
            </a:pPr>
            <a:endParaRPr lang="en-US" sz="1800" dirty="0" smtClean="0"/>
          </a:p>
          <a:p>
            <a:pPr lvl="1">
              <a:buFont typeface="Wingdings" panose="05000000000000000000" pitchFamily="2" charset="2"/>
              <a:buChar char="§"/>
            </a:pPr>
            <a:endParaRPr lang="en-US" sz="2000" dirty="0"/>
          </a:p>
          <a:p>
            <a:pPr lvl="1">
              <a:buFont typeface="Wingdings" panose="05000000000000000000" pitchFamily="2" charset="2"/>
              <a:buChar char="§"/>
            </a:pPr>
            <a:endParaRPr lang="en-US" dirty="0"/>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Contract Types</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4264976"/>
            <a:ext cx="5410200" cy="2568406"/>
          </a:xfrm>
          <a:prstGeom prst="rect">
            <a:avLst/>
          </a:prstGeom>
          <a:ln w="38100">
            <a:solidFill>
              <a:schemeClr val="tx1"/>
            </a:solidFill>
          </a:ln>
        </p:spPr>
      </p:pic>
    </p:spTree>
    <p:extLst>
      <p:ext uri="{BB962C8B-B14F-4D97-AF65-F5344CB8AC3E}">
        <p14:creationId xmlns:p14="http://schemas.microsoft.com/office/powerpoint/2010/main" val="6755083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300" dirty="0"/>
              <a:t>Finance &gt; HR &gt; Organization &gt; </a:t>
            </a:r>
            <a:r>
              <a:rPr lang="en-US" sz="2300" dirty="0" smtClean="0"/>
              <a:t>Promote Contract</a:t>
            </a:r>
            <a:endParaRPr lang="en-US" sz="2300" dirty="0"/>
          </a:p>
          <a:p>
            <a:pPr lvl="1">
              <a:buFont typeface="Wingdings" panose="05000000000000000000" pitchFamily="2" charset="2"/>
              <a:buChar char="§"/>
            </a:pPr>
            <a:r>
              <a:rPr lang="en-US" sz="2000" dirty="0" smtClean="0"/>
              <a:t>Replaces Promote Service Records</a:t>
            </a:r>
          </a:p>
          <a:p>
            <a:pPr lvl="1">
              <a:buFont typeface="Wingdings" panose="05000000000000000000" pitchFamily="2" charset="2"/>
              <a:buChar char="§"/>
            </a:pPr>
            <a:r>
              <a:rPr lang="en-US" sz="2000" dirty="0" smtClean="0"/>
              <a:t>By selecting the Target Period, the Contract Begin and Contract End dates will populate according to the general ledger dates.  This </a:t>
            </a:r>
            <a:r>
              <a:rPr lang="en-US" sz="2000" smtClean="0"/>
              <a:t>will need </a:t>
            </a:r>
            <a:r>
              <a:rPr lang="en-US" sz="2000" dirty="0" smtClean="0"/>
              <a:t>to be adjusted according to your calendar for your contract types.</a:t>
            </a:r>
            <a:endParaRPr lang="en-US" sz="1800" dirty="0" smtClean="0"/>
          </a:p>
          <a:p>
            <a:pPr lvl="2">
              <a:buFont typeface="Wingdings" panose="05000000000000000000" pitchFamily="2" charset="2"/>
              <a:buChar char="§"/>
            </a:pPr>
            <a:endParaRPr lang="en-US" sz="1800" dirty="0" smtClean="0"/>
          </a:p>
          <a:p>
            <a:pPr lvl="1">
              <a:buFont typeface="Wingdings" panose="05000000000000000000" pitchFamily="2" charset="2"/>
              <a:buChar char="§"/>
            </a:pPr>
            <a:endParaRPr lang="en-US" sz="2000" dirty="0"/>
          </a:p>
          <a:p>
            <a:pPr lvl="1">
              <a:buFont typeface="Wingdings" panose="05000000000000000000" pitchFamily="2" charset="2"/>
              <a:buChar char="§"/>
            </a:pPr>
            <a:endParaRPr lang="en-US" dirty="0"/>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Promote Contracts</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01" y="3657600"/>
            <a:ext cx="7809524" cy="2238095"/>
          </a:xfrm>
          <a:prstGeom prst="rect">
            <a:avLst/>
          </a:prstGeom>
          <a:ln w="38100">
            <a:solidFill>
              <a:schemeClr val="tx1"/>
            </a:solidFill>
          </a:ln>
        </p:spPr>
      </p:pic>
    </p:spTree>
    <p:extLst>
      <p:ext uri="{BB962C8B-B14F-4D97-AF65-F5344CB8AC3E}">
        <p14:creationId xmlns:p14="http://schemas.microsoft.com/office/powerpoint/2010/main" val="9021139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300" dirty="0"/>
              <a:t>Finance &gt; HR &gt; Organization &gt; </a:t>
            </a:r>
            <a:r>
              <a:rPr lang="en-US" sz="2300" dirty="0" smtClean="0"/>
              <a:t>Promote Contract</a:t>
            </a:r>
            <a:endParaRPr lang="en-US" sz="2300" dirty="0"/>
          </a:p>
          <a:p>
            <a:pPr lvl="1">
              <a:buFont typeface="Wingdings" panose="05000000000000000000" pitchFamily="2" charset="2"/>
              <a:buChar char="§"/>
            </a:pPr>
            <a:r>
              <a:rPr lang="en-US" sz="2000" dirty="0" smtClean="0"/>
              <a:t>New – the ability to promote raises for each compensation type.</a:t>
            </a:r>
          </a:p>
          <a:p>
            <a:pPr lvl="1">
              <a:buFont typeface="Wingdings" panose="05000000000000000000" pitchFamily="2" charset="2"/>
              <a:buChar char="§"/>
            </a:pPr>
            <a:r>
              <a:rPr lang="en-US" sz="2000" dirty="0" smtClean="0"/>
              <a:t>This feature will increase the employees’ raises according to the % increase selected for that particular compensation type.</a:t>
            </a:r>
          </a:p>
          <a:p>
            <a:pPr lvl="1">
              <a:buFont typeface="Wingdings" panose="05000000000000000000" pitchFamily="2" charset="2"/>
              <a:buChar char="§"/>
            </a:pPr>
            <a:r>
              <a:rPr lang="en-US" sz="2000" dirty="0" smtClean="0"/>
              <a:t>The compensation type is selected on the employee’s position.</a:t>
            </a:r>
            <a:endParaRPr lang="en-US" sz="1800" dirty="0"/>
          </a:p>
          <a:p>
            <a:pPr lvl="1">
              <a:buFont typeface="Wingdings" panose="05000000000000000000" pitchFamily="2" charset="2"/>
              <a:buChar char="§"/>
            </a:pPr>
            <a:endParaRPr lang="en-US" sz="1800" dirty="0" smtClean="0"/>
          </a:p>
          <a:p>
            <a:pPr lvl="2">
              <a:buFont typeface="Wingdings" panose="05000000000000000000" pitchFamily="2" charset="2"/>
              <a:buChar char="§"/>
            </a:pPr>
            <a:endParaRPr lang="en-US" sz="1800" dirty="0" smtClean="0"/>
          </a:p>
          <a:p>
            <a:pPr lvl="1">
              <a:buFont typeface="Wingdings" panose="05000000000000000000" pitchFamily="2" charset="2"/>
              <a:buChar char="§"/>
            </a:pPr>
            <a:endParaRPr lang="en-US" sz="2000" dirty="0"/>
          </a:p>
          <a:p>
            <a:pPr lvl="1">
              <a:buFont typeface="Wingdings" panose="05000000000000000000" pitchFamily="2" charset="2"/>
              <a:buChar char="§"/>
            </a:pPr>
            <a:endParaRPr lang="en-US" dirty="0"/>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Promote Contracts</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247" y="4305190"/>
            <a:ext cx="5990477" cy="1752381"/>
          </a:xfrm>
          <a:prstGeom prst="rect">
            <a:avLst/>
          </a:prstGeom>
          <a:ln w="38100">
            <a:solidFill>
              <a:schemeClr val="tx1"/>
            </a:solidFill>
          </a:ln>
        </p:spPr>
      </p:pic>
    </p:spTree>
    <p:extLst>
      <p:ext uri="{BB962C8B-B14F-4D97-AF65-F5344CB8AC3E}">
        <p14:creationId xmlns:p14="http://schemas.microsoft.com/office/powerpoint/2010/main" val="8456564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1800" dirty="0" smtClean="0"/>
          </a:p>
          <a:p>
            <a:r>
              <a:rPr lang="en-US" sz="2000" dirty="0" smtClean="0"/>
              <a:t>Please take this time to take a brief break.</a:t>
            </a:r>
          </a:p>
          <a:p>
            <a:endParaRPr lang="en-US" sz="1800" dirty="0" smtClean="0"/>
          </a:p>
          <a:p>
            <a:endParaRPr lang="en-US" sz="1800" dirty="0" smtClean="0"/>
          </a:p>
          <a:p>
            <a:endParaRPr lang="en-US" sz="1800" dirty="0"/>
          </a:p>
          <a:p>
            <a:endParaRPr lang="en-US" sz="1800" dirty="0" smtClean="0"/>
          </a:p>
          <a:p>
            <a:endParaRPr lang="en-US" sz="1800" dirty="0"/>
          </a:p>
          <a:p>
            <a:pPr marL="109728" indent="0">
              <a:buNone/>
            </a:pPr>
            <a:endParaRPr lang="en-US" sz="1800" dirty="0" smtClean="0"/>
          </a:p>
          <a:p>
            <a:endParaRPr lang="en-US" sz="1800" dirty="0" smtClean="0"/>
          </a:p>
          <a:p>
            <a:pPr lvl="1"/>
            <a:endParaRPr lang="en-US" sz="1600" dirty="0"/>
          </a:p>
          <a:p>
            <a:pPr lvl="1"/>
            <a:endParaRPr lang="en-US" sz="1600" dirty="0" smtClean="0"/>
          </a:p>
        </p:txBody>
      </p:sp>
      <p:sp>
        <p:nvSpPr>
          <p:cNvPr id="3" name="Title 2"/>
          <p:cNvSpPr>
            <a:spLocks noGrp="1"/>
          </p:cNvSpPr>
          <p:nvPr>
            <p:ph type="title"/>
          </p:nvPr>
        </p:nvSpPr>
        <p:spPr/>
        <p:txBody>
          <a:bodyPr>
            <a:normAutofit/>
          </a:bodyPr>
          <a:lstStyle/>
          <a:p>
            <a:pPr algn="ctr"/>
            <a:r>
              <a:rPr lang="en-US" u="sng" dirty="0" smtClean="0"/>
              <a:t>Break</a:t>
            </a:r>
            <a:endParaRPr lang="en-US" u="sng" dirty="0"/>
          </a:p>
        </p:txBody>
      </p:sp>
      <p:pic>
        <p:nvPicPr>
          <p:cNvPr id="11270" name="Picture 6" descr="C:\Users\mdavis\AppData\Local\Microsoft\Windows\Temporary Internet Files\Content.IE5\P2F3045J\MP91022103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2514600"/>
            <a:ext cx="2315889" cy="346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4320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300" dirty="0" smtClean="0"/>
              <a:t>Finance &gt; HR &gt; Staff Manager</a:t>
            </a:r>
          </a:p>
          <a:p>
            <a:r>
              <a:rPr lang="en-US" sz="2300" dirty="0" smtClean="0"/>
              <a:t>Overview of the new layout</a:t>
            </a:r>
            <a:endParaRPr lang="en-US" sz="2300" dirty="0"/>
          </a:p>
          <a:p>
            <a:pPr lvl="1">
              <a:buFont typeface="Wingdings" panose="05000000000000000000" pitchFamily="2" charset="2"/>
              <a:buChar char="§"/>
            </a:pPr>
            <a:r>
              <a:rPr lang="en-US" sz="2000" dirty="0" smtClean="0"/>
              <a:t>New user friendly tab menus.</a:t>
            </a:r>
          </a:p>
          <a:p>
            <a:pPr lvl="1">
              <a:buFont typeface="Wingdings" panose="05000000000000000000" pitchFamily="2" charset="2"/>
              <a:buChar char="§"/>
            </a:pPr>
            <a:r>
              <a:rPr lang="en-US" sz="2000" dirty="0" smtClean="0"/>
              <a:t>Modeled after the Student Module – ease of cross training</a:t>
            </a:r>
          </a:p>
          <a:p>
            <a:pPr lvl="1">
              <a:buFont typeface="Wingdings" panose="05000000000000000000" pitchFamily="2" charset="2"/>
              <a:buChar char="§"/>
            </a:pPr>
            <a:endParaRPr lang="en-US" sz="1800" dirty="0" smtClean="0"/>
          </a:p>
          <a:p>
            <a:pPr lvl="2">
              <a:buFont typeface="Wingdings" panose="05000000000000000000" pitchFamily="2" charset="2"/>
              <a:buChar char="§"/>
            </a:pPr>
            <a:endParaRPr lang="en-US" sz="1800" dirty="0" smtClean="0"/>
          </a:p>
          <a:p>
            <a:pPr lvl="1">
              <a:buFont typeface="Wingdings" panose="05000000000000000000" pitchFamily="2" charset="2"/>
              <a:buChar char="§"/>
            </a:pPr>
            <a:endParaRPr lang="en-US" sz="2000" dirty="0"/>
          </a:p>
          <a:p>
            <a:pPr lvl="1">
              <a:buFont typeface="Wingdings" panose="05000000000000000000" pitchFamily="2" charset="2"/>
              <a:buChar char="§"/>
            </a:pPr>
            <a:endParaRPr lang="en-US" dirty="0"/>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Overview</a:t>
            </a:r>
            <a:endParaRPr lang="en-US" u="sng"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456" y="3124200"/>
            <a:ext cx="8066667" cy="3380953"/>
          </a:xfrm>
          <a:prstGeom prst="rect">
            <a:avLst/>
          </a:prstGeom>
          <a:ln w="38100">
            <a:solidFill>
              <a:schemeClr val="tx1"/>
            </a:solidFill>
          </a:ln>
        </p:spPr>
      </p:pic>
    </p:spTree>
    <p:extLst>
      <p:ext uri="{BB962C8B-B14F-4D97-AF65-F5344CB8AC3E}">
        <p14:creationId xmlns:p14="http://schemas.microsoft.com/office/powerpoint/2010/main" val="2997676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300" dirty="0" smtClean="0"/>
              <a:t>Finance &gt; HR &gt; Staff Manager</a:t>
            </a:r>
          </a:p>
          <a:p>
            <a:r>
              <a:rPr lang="en-US" sz="2300" dirty="0" smtClean="0"/>
              <a:t>Select Edit Demographics</a:t>
            </a:r>
            <a:endParaRPr lang="en-US" sz="2300" dirty="0"/>
          </a:p>
          <a:p>
            <a:pPr lvl="1">
              <a:buFont typeface="Wingdings" panose="05000000000000000000" pitchFamily="2" charset="2"/>
              <a:buChar char="§"/>
            </a:pPr>
            <a:endParaRPr lang="en-US" sz="1800" dirty="0" smtClean="0"/>
          </a:p>
          <a:p>
            <a:pPr lvl="2">
              <a:buFont typeface="Wingdings" panose="05000000000000000000" pitchFamily="2" charset="2"/>
              <a:buChar char="§"/>
            </a:pPr>
            <a:endParaRPr lang="en-US" sz="1800" dirty="0" smtClean="0"/>
          </a:p>
          <a:p>
            <a:pPr lvl="1">
              <a:buFont typeface="Wingdings" panose="05000000000000000000" pitchFamily="2" charset="2"/>
              <a:buChar char="§"/>
            </a:pPr>
            <a:endParaRPr lang="en-US" sz="2000" dirty="0"/>
          </a:p>
          <a:p>
            <a:pPr lvl="1">
              <a:buFont typeface="Wingdings" panose="05000000000000000000" pitchFamily="2" charset="2"/>
              <a:buChar char="§"/>
            </a:pPr>
            <a:endParaRPr lang="en-US" dirty="0"/>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Demographics</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37" y="2819400"/>
            <a:ext cx="8066667" cy="3380953"/>
          </a:xfrm>
          <a:prstGeom prst="rect">
            <a:avLst/>
          </a:prstGeom>
          <a:ln w="38100">
            <a:solidFill>
              <a:schemeClr val="tx1"/>
            </a:solidFill>
          </a:ln>
        </p:spPr>
      </p:pic>
    </p:spTree>
    <p:extLst>
      <p:ext uri="{BB962C8B-B14F-4D97-AF65-F5344CB8AC3E}">
        <p14:creationId xmlns:p14="http://schemas.microsoft.com/office/powerpoint/2010/main" val="2327575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300" dirty="0" smtClean="0"/>
              <a:t>Contains demographic data used in PEIMS reporting</a:t>
            </a:r>
          </a:p>
          <a:p>
            <a:r>
              <a:rPr lang="en-US" sz="2300" b="1" dirty="0" smtClean="0"/>
              <a:t>Demo Release</a:t>
            </a:r>
            <a:r>
              <a:rPr lang="en-US" sz="2300" dirty="0" smtClean="0"/>
              <a:t> – Select whether or not the employee has authorized release of his/her demographic information.  </a:t>
            </a:r>
            <a:r>
              <a:rPr lang="en-US" sz="2000" i="1" dirty="0" smtClean="0"/>
              <a:t>(Note: When adding a new employee, this prompt does not appear until the screen is edited.) </a:t>
            </a:r>
            <a:endParaRPr lang="en-US" sz="2000" i="1" dirty="0"/>
          </a:p>
          <a:p>
            <a:pPr lvl="1">
              <a:buFont typeface="Wingdings" panose="05000000000000000000" pitchFamily="2" charset="2"/>
              <a:buChar char="§"/>
            </a:pPr>
            <a:endParaRPr lang="en-US" sz="2000" dirty="0"/>
          </a:p>
          <a:p>
            <a:pPr lvl="1">
              <a:buFont typeface="Wingdings" panose="05000000000000000000" pitchFamily="2" charset="2"/>
              <a:buChar char="§"/>
            </a:pPr>
            <a:endParaRPr lang="en-US" dirty="0"/>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Demographics</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420104"/>
            <a:ext cx="8029029" cy="3428518"/>
          </a:xfrm>
          <a:prstGeom prst="rect">
            <a:avLst/>
          </a:prstGeom>
          <a:ln w="38100">
            <a:solidFill>
              <a:schemeClr val="tx1"/>
            </a:solidFill>
          </a:ln>
        </p:spPr>
      </p:pic>
    </p:spTree>
    <p:extLst>
      <p:ext uri="{BB962C8B-B14F-4D97-AF65-F5344CB8AC3E}">
        <p14:creationId xmlns:p14="http://schemas.microsoft.com/office/powerpoint/2010/main" val="1294321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We are developing a conversion schedule this week and submit to the individual districts as soon as it becomes available.</a:t>
            </a:r>
            <a:endParaRPr lang="en-US" dirty="0"/>
          </a:p>
          <a:p>
            <a:endParaRPr lang="en-US" sz="1000" dirty="0"/>
          </a:p>
          <a:p>
            <a:pPr marL="109728" indent="0">
              <a:buNone/>
            </a:pPr>
            <a:endParaRPr lang="en-US" sz="2400" dirty="0"/>
          </a:p>
          <a:p>
            <a:pPr lvl="3"/>
            <a:endParaRPr lang="en-US" sz="2400" dirty="0"/>
          </a:p>
        </p:txBody>
      </p:sp>
      <p:sp>
        <p:nvSpPr>
          <p:cNvPr id="2" name="Title 1"/>
          <p:cNvSpPr>
            <a:spLocks noGrp="1"/>
          </p:cNvSpPr>
          <p:nvPr>
            <p:ph type="title"/>
          </p:nvPr>
        </p:nvSpPr>
        <p:spPr/>
        <p:txBody>
          <a:bodyPr>
            <a:normAutofit/>
          </a:bodyPr>
          <a:lstStyle/>
          <a:p>
            <a:pPr algn="ctr"/>
            <a:r>
              <a:rPr lang="en-US" u="sng" dirty="0" smtClean="0"/>
              <a:t>Conversion Schedule</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831" y="3200400"/>
            <a:ext cx="3800000" cy="2723810"/>
          </a:xfrm>
          <a:prstGeom prst="rect">
            <a:avLst/>
          </a:prstGeom>
        </p:spPr>
      </p:pic>
    </p:spTree>
    <p:extLst>
      <p:ext uri="{BB962C8B-B14F-4D97-AF65-F5344CB8AC3E}">
        <p14:creationId xmlns:p14="http://schemas.microsoft.com/office/powerpoint/2010/main" val="23924236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The contract contains service record and contract information used in payroll processing and printing service records. All employees must have a contract to be included in the payroll process</a:t>
            </a:r>
            <a:r>
              <a:rPr lang="en-US" sz="2400" dirty="0" smtClean="0"/>
              <a:t>.</a:t>
            </a:r>
          </a:p>
          <a:p>
            <a:r>
              <a:rPr lang="en-US" sz="2400" dirty="0" smtClean="0"/>
              <a:t>Contracts replace the Service Record.</a:t>
            </a:r>
            <a:endParaRPr lang="en-US" sz="2000" dirty="0"/>
          </a:p>
          <a:p>
            <a:pPr lvl="1">
              <a:buFont typeface="Wingdings" panose="05000000000000000000" pitchFamily="2" charset="2"/>
              <a:buChar char="§"/>
            </a:pPr>
            <a:endParaRPr lang="en-US" dirty="0"/>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Contracts</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657600"/>
            <a:ext cx="8763000" cy="1955000"/>
          </a:xfrm>
          <a:prstGeom prst="rect">
            <a:avLst/>
          </a:prstGeom>
          <a:ln w="38100">
            <a:solidFill>
              <a:schemeClr val="tx1"/>
            </a:solidFill>
          </a:ln>
        </p:spPr>
      </p:pic>
    </p:spTree>
    <p:extLst>
      <p:ext uri="{BB962C8B-B14F-4D97-AF65-F5344CB8AC3E}">
        <p14:creationId xmlns:p14="http://schemas.microsoft.com/office/powerpoint/2010/main" val="26045567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Finance &gt; HR &gt; Staff Manager &gt; Payroll Tab</a:t>
            </a:r>
          </a:p>
          <a:p>
            <a:pPr lvl="1"/>
            <a:r>
              <a:rPr lang="en-US" sz="2000" dirty="0" smtClean="0"/>
              <a:t>Select Add Contract</a:t>
            </a:r>
          </a:p>
          <a:p>
            <a:pPr lvl="1">
              <a:buFont typeface="Wingdings" panose="05000000000000000000" pitchFamily="2" charset="2"/>
              <a:buChar char="§"/>
            </a:pPr>
            <a:endParaRPr lang="en-US" dirty="0"/>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Contracts</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 y="2971800"/>
            <a:ext cx="8763000" cy="1955000"/>
          </a:xfrm>
          <a:prstGeom prst="rect">
            <a:avLst/>
          </a:prstGeom>
          <a:ln w="38100">
            <a:solidFill>
              <a:schemeClr val="tx1"/>
            </a:solidFill>
          </a:ln>
        </p:spPr>
      </p:pic>
    </p:spTree>
    <p:extLst>
      <p:ext uri="{BB962C8B-B14F-4D97-AF65-F5344CB8AC3E}">
        <p14:creationId xmlns:p14="http://schemas.microsoft.com/office/powerpoint/2010/main" val="379402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300" b="1" u="sng" dirty="0" smtClean="0"/>
              <a:t>Contract </a:t>
            </a:r>
            <a:r>
              <a:rPr lang="en-US" sz="2300" b="1" u="sng" dirty="0"/>
              <a:t>Type</a:t>
            </a:r>
            <a:r>
              <a:rPr lang="en-US" sz="2300" b="1" dirty="0"/>
              <a:t> -  </a:t>
            </a:r>
            <a:r>
              <a:rPr lang="en-US" sz="2300" dirty="0"/>
              <a:t>Select the appropriate contract type from the drop down box. FTE – Employee or </a:t>
            </a:r>
            <a:r>
              <a:rPr lang="en-US" sz="2300" dirty="0" smtClean="0"/>
              <a:t>Contractor.</a:t>
            </a:r>
            <a:endParaRPr lang="en-US" sz="2300" dirty="0"/>
          </a:p>
          <a:p>
            <a:r>
              <a:rPr lang="en-US" sz="2300" b="1" u="sng" dirty="0" smtClean="0"/>
              <a:t>District</a:t>
            </a:r>
            <a:r>
              <a:rPr lang="en-US" sz="2300" b="1" dirty="0" smtClean="0"/>
              <a:t> </a:t>
            </a:r>
            <a:r>
              <a:rPr lang="en-US" sz="2300" b="1" dirty="0"/>
              <a:t>– </a:t>
            </a:r>
            <a:r>
              <a:rPr lang="en-US" sz="2300" dirty="0"/>
              <a:t>Select the district </a:t>
            </a:r>
            <a:r>
              <a:rPr lang="en-US" sz="2300" dirty="0" smtClean="0"/>
              <a:t>for which the employee works.</a:t>
            </a:r>
            <a:endParaRPr lang="en-US" sz="2300" dirty="0"/>
          </a:p>
          <a:p>
            <a:r>
              <a:rPr lang="en-US" sz="2300" b="1" u="sng" dirty="0" smtClean="0"/>
              <a:t>Instructional </a:t>
            </a:r>
            <a:r>
              <a:rPr lang="en-US" sz="2300" b="1" u="sng" dirty="0"/>
              <a:t>Period</a:t>
            </a:r>
            <a:r>
              <a:rPr lang="en-US" sz="2300" b="1" dirty="0"/>
              <a:t> – </a:t>
            </a:r>
            <a:r>
              <a:rPr lang="en-US" sz="2300" dirty="0"/>
              <a:t>Select the instructional </a:t>
            </a:r>
            <a:r>
              <a:rPr lang="en-US" sz="2300" dirty="0" smtClean="0"/>
              <a:t>period.</a:t>
            </a:r>
            <a:endParaRPr lang="en-US" dirty="0"/>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Contracts</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4541520"/>
            <a:ext cx="7093858" cy="1295400"/>
          </a:xfrm>
          <a:prstGeom prst="rect">
            <a:avLst/>
          </a:prstGeom>
          <a:ln w="38100">
            <a:solidFill>
              <a:schemeClr val="tx1"/>
            </a:solidFill>
          </a:ln>
        </p:spPr>
      </p:pic>
    </p:spTree>
    <p:extLst>
      <p:ext uri="{BB962C8B-B14F-4D97-AF65-F5344CB8AC3E}">
        <p14:creationId xmlns:p14="http://schemas.microsoft.com/office/powerpoint/2010/main" val="30605210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600" b="1" u="sng" dirty="0"/>
              <a:t>Contract Type</a:t>
            </a:r>
            <a:r>
              <a:rPr lang="en-US" sz="1600" b="1" dirty="0"/>
              <a:t> </a:t>
            </a:r>
            <a:r>
              <a:rPr lang="en-US" sz="1600" b="1" dirty="0" smtClean="0"/>
              <a:t>–</a:t>
            </a:r>
            <a:r>
              <a:rPr lang="en-US" sz="1600" dirty="0" smtClean="0"/>
              <a:t>  </a:t>
            </a:r>
            <a:r>
              <a:rPr lang="en-US" sz="1600" dirty="0"/>
              <a:t>This indicates the </a:t>
            </a:r>
            <a:r>
              <a:rPr lang="en-US" sz="1600" dirty="0" smtClean="0"/>
              <a:t># </a:t>
            </a:r>
            <a:r>
              <a:rPr lang="en-US" sz="1600" dirty="0"/>
              <a:t>of days or months the employee’s contract contains. </a:t>
            </a:r>
          </a:p>
          <a:p>
            <a:r>
              <a:rPr lang="en-US" sz="1600" b="1" u="sng" dirty="0" smtClean="0"/>
              <a:t>Contract </a:t>
            </a:r>
            <a:r>
              <a:rPr lang="en-US" sz="1600" b="1" u="sng" dirty="0"/>
              <a:t>Days</a:t>
            </a:r>
            <a:r>
              <a:rPr lang="en-US" sz="1600" b="1" dirty="0"/>
              <a:t> -  </a:t>
            </a:r>
            <a:r>
              <a:rPr lang="en-US" sz="1600" dirty="0"/>
              <a:t>Enter the #</a:t>
            </a:r>
            <a:r>
              <a:rPr lang="en-US" sz="1600" dirty="0" smtClean="0"/>
              <a:t> </a:t>
            </a:r>
            <a:r>
              <a:rPr lang="en-US" sz="1600" dirty="0"/>
              <a:t>of contract days of the employee’s contract:  </a:t>
            </a:r>
          </a:p>
          <a:p>
            <a:r>
              <a:rPr lang="en-US" sz="1600" dirty="0" smtClean="0"/>
              <a:t>	•If </a:t>
            </a:r>
            <a:r>
              <a:rPr lang="en-US" sz="1600" dirty="0"/>
              <a:t>an employee is on a 187 day contract and is working full time, </a:t>
            </a:r>
            <a:r>
              <a:rPr lang="en-US" sz="1600" dirty="0" smtClean="0"/>
              <a:t>	enter </a:t>
            </a:r>
            <a:r>
              <a:rPr lang="en-US" sz="1600" dirty="0"/>
              <a:t>187 days in this field. </a:t>
            </a:r>
          </a:p>
          <a:p>
            <a:r>
              <a:rPr lang="en-US" sz="1600" dirty="0"/>
              <a:t>	•If an employee came in mid-year and is only working 90 days out </a:t>
            </a:r>
            <a:r>
              <a:rPr lang="en-US" sz="1600" dirty="0" smtClean="0"/>
              <a:t>	of </a:t>
            </a:r>
            <a:r>
              <a:rPr lang="en-US" sz="1600" dirty="0"/>
              <a:t>the 187 day contract, enter 90 in this field. </a:t>
            </a:r>
          </a:p>
          <a:p>
            <a:r>
              <a:rPr lang="en-US" sz="1600" b="1" u="sng" dirty="0" smtClean="0"/>
              <a:t>Contract </a:t>
            </a:r>
            <a:r>
              <a:rPr lang="en-US" sz="1600" b="1" u="sng" dirty="0"/>
              <a:t>Begin</a:t>
            </a:r>
            <a:r>
              <a:rPr lang="en-US" sz="1600" b="1" dirty="0"/>
              <a:t> – </a:t>
            </a:r>
            <a:r>
              <a:rPr lang="en-US" sz="1600" dirty="0" smtClean="0"/>
              <a:t>This </a:t>
            </a:r>
            <a:r>
              <a:rPr lang="en-US" sz="1600" dirty="0"/>
              <a:t>field should indicate the </a:t>
            </a:r>
            <a:r>
              <a:rPr lang="en-US" sz="1600" dirty="0" smtClean="0"/>
              <a:t>date of the employees first day of the employee contract.  </a:t>
            </a:r>
            <a:endParaRPr lang="en-US" sz="1600" dirty="0"/>
          </a:p>
          <a:p>
            <a:r>
              <a:rPr lang="en-US" sz="1600" dirty="0"/>
              <a:t> </a:t>
            </a:r>
            <a:r>
              <a:rPr lang="en-US" sz="1600" b="1" u="sng" dirty="0" smtClean="0"/>
              <a:t>Contract </a:t>
            </a:r>
            <a:r>
              <a:rPr lang="en-US" sz="1600" b="1" u="sng" dirty="0"/>
              <a:t>End</a:t>
            </a:r>
            <a:r>
              <a:rPr lang="en-US" sz="1600" b="1" dirty="0"/>
              <a:t> – </a:t>
            </a:r>
            <a:r>
              <a:rPr lang="en-US" sz="1600" dirty="0" smtClean="0"/>
              <a:t>This </a:t>
            </a:r>
            <a:r>
              <a:rPr lang="en-US" sz="1600" dirty="0"/>
              <a:t>field should indicate the </a:t>
            </a:r>
            <a:r>
              <a:rPr lang="en-US" sz="1600" dirty="0" smtClean="0"/>
              <a:t>last day of the employees contract.</a:t>
            </a:r>
            <a:endParaRPr lang="en-US" sz="1600" dirty="0"/>
          </a:p>
          <a:p>
            <a:r>
              <a:rPr lang="en-US" sz="1600" b="1" u="sng" dirty="0" smtClean="0"/>
              <a:t>Status</a:t>
            </a:r>
            <a:r>
              <a:rPr lang="en-US" sz="1600" b="1" dirty="0" smtClean="0"/>
              <a:t> </a:t>
            </a:r>
            <a:r>
              <a:rPr lang="en-US" sz="1600" b="1" dirty="0"/>
              <a:t>– </a:t>
            </a:r>
            <a:r>
              <a:rPr lang="en-US" sz="1600" dirty="0"/>
              <a:t>Select the appropriate employment </a:t>
            </a:r>
            <a:r>
              <a:rPr lang="en-US" sz="1600" dirty="0" smtClean="0"/>
              <a:t>status box</a:t>
            </a:r>
            <a:r>
              <a:rPr lang="en-US" sz="1600" dirty="0"/>
              <a:t>. </a:t>
            </a:r>
          </a:p>
          <a:p>
            <a:endParaRPr lang="en-US" sz="1600" dirty="0"/>
          </a:p>
          <a:p>
            <a:endParaRPr lang="en-US" sz="1600" dirty="0"/>
          </a:p>
        </p:txBody>
      </p:sp>
      <p:sp>
        <p:nvSpPr>
          <p:cNvPr id="2" name="Title 1"/>
          <p:cNvSpPr>
            <a:spLocks noGrp="1"/>
          </p:cNvSpPr>
          <p:nvPr>
            <p:ph type="title"/>
          </p:nvPr>
        </p:nvSpPr>
        <p:spPr/>
        <p:txBody>
          <a:bodyPr>
            <a:normAutofit/>
          </a:bodyPr>
          <a:lstStyle/>
          <a:p>
            <a:pPr algn="ctr"/>
            <a:r>
              <a:rPr lang="en-US" u="sng" dirty="0" smtClean="0"/>
              <a:t>Staff Manager - Contracts</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4800600"/>
            <a:ext cx="5971429" cy="1780953"/>
          </a:xfrm>
          <a:prstGeom prst="rect">
            <a:avLst/>
          </a:prstGeom>
          <a:ln w="38100">
            <a:solidFill>
              <a:schemeClr val="tx1"/>
            </a:solidFill>
          </a:ln>
        </p:spPr>
      </p:pic>
    </p:spTree>
    <p:extLst>
      <p:ext uri="{BB962C8B-B14F-4D97-AF65-F5344CB8AC3E}">
        <p14:creationId xmlns:p14="http://schemas.microsoft.com/office/powerpoint/2010/main" val="14152538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b="1" u="sng" dirty="0"/>
              <a:t>Primary Role</a:t>
            </a:r>
            <a:r>
              <a:rPr lang="en-US" sz="1800" b="1" dirty="0"/>
              <a:t> – </a:t>
            </a:r>
            <a:r>
              <a:rPr lang="en-US" sz="1800" dirty="0"/>
              <a:t>Select the primary position from the drop down box</a:t>
            </a:r>
            <a:r>
              <a:rPr lang="en-US" sz="1800" dirty="0" smtClean="0"/>
              <a:t>. If </a:t>
            </a:r>
            <a:r>
              <a:rPr lang="en-US" sz="1800" dirty="0"/>
              <a:t>the employee has a position </a:t>
            </a:r>
            <a:r>
              <a:rPr lang="en-US" sz="1800" dirty="0" smtClean="0"/>
              <a:t>that is </a:t>
            </a:r>
            <a:r>
              <a:rPr lang="en-US" sz="1800" dirty="0"/>
              <a:t>exempt from PEIMS, select </a:t>
            </a:r>
            <a:r>
              <a:rPr lang="en-US" sz="1800" dirty="0" smtClean="0"/>
              <a:t>	the </a:t>
            </a:r>
            <a:r>
              <a:rPr lang="en-US" sz="1800" dirty="0"/>
              <a:t>position that indicates it is not a reportable position.</a:t>
            </a:r>
          </a:p>
          <a:p>
            <a:r>
              <a:rPr lang="en-US" sz="1800" b="1" u="sng" dirty="0" smtClean="0"/>
              <a:t>Percent </a:t>
            </a:r>
            <a:r>
              <a:rPr lang="en-US" sz="1800" b="1" u="sng" dirty="0"/>
              <a:t>of Day</a:t>
            </a:r>
            <a:r>
              <a:rPr lang="en-US" sz="1800" b="1" dirty="0"/>
              <a:t> – </a:t>
            </a:r>
            <a:r>
              <a:rPr lang="en-US" sz="1800" dirty="0" smtClean="0"/>
              <a:t>Select the % of day. </a:t>
            </a:r>
            <a:r>
              <a:rPr lang="en-US" sz="1800" dirty="0"/>
              <a:t>This indicates the </a:t>
            </a:r>
            <a:r>
              <a:rPr lang="en-US" sz="1800" dirty="0" smtClean="0"/>
              <a:t>% of </a:t>
            </a:r>
            <a:r>
              <a:rPr lang="en-US" sz="1800" dirty="0"/>
              <a:t>the day that the employee </a:t>
            </a:r>
            <a:r>
              <a:rPr lang="en-US" sz="1800" dirty="0" smtClean="0"/>
              <a:t>works </a:t>
            </a:r>
            <a:r>
              <a:rPr lang="en-US" sz="1800" dirty="0"/>
              <a:t>for the district. </a:t>
            </a:r>
          </a:p>
          <a:p>
            <a:r>
              <a:rPr lang="en-US" sz="1800" b="1" u="sng" dirty="0" smtClean="0"/>
              <a:t>Pay </a:t>
            </a:r>
            <a:r>
              <a:rPr lang="en-US" sz="1800" b="1" u="sng" dirty="0"/>
              <a:t>Step</a:t>
            </a:r>
            <a:r>
              <a:rPr lang="en-US" sz="1800" b="1" dirty="0"/>
              <a:t> – </a:t>
            </a:r>
            <a:r>
              <a:rPr lang="en-US" sz="1800" dirty="0"/>
              <a:t>Enter the pay step of the employee (if applicable). </a:t>
            </a:r>
          </a:p>
          <a:p>
            <a:r>
              <a:rPr lang="en-US" sz="1800" b="1" u="sng" dirty="0" smtClean="0"/>
              <a:t>Local </a:t>
            </a:r>
            <a:r>
              <a:rPr lang="en-US" sz="1800" b="1" u="sng" dirty="0"/>
              <a:t>Experience</a:t>
            </a:r>
            <a:r>
              <a:rPr lang="en-US" sz="1800" b="1" dirty="0"/>
              <a:t> – </a:t>
            </a:r>
            <a:r>
              <a:rPr lang="en-US" sz="1800" dirty="0"/>
              <a:t>Enter the </a:t>
            </a:r>
            <a:r>
              <a:rPr lang="en-US" sz="1800" dirty="0" smtClean="0"/>
              <a:t># of </a:t>
            </a:r>
            <a:r>
              <a:rPr lang="en-US" sz="1800" dirty="0"/>
              <a:t>years experience the employee has had at the district. </a:t>
            </a:r>
          </a:p>
          <a:p>
            <a:r>
              <a:rPr lang="en-US" sz="1800" b="1" u="sng" dirty="0" smtClean="0"/>
              <a:t>Professional </a:t>
            </a:r>
            <a:r>
              <a:rPr lang="en-US" sz="1800" b="1" u="sng" dirty="0"/>
              <a:t>Experience</a:t>
            </a:r>
            <a:r>
              <a:rPr lang="en-US" sz="1800" b="1" dirty="0"/>
              <a:t> – </a:t>
            </a:r>
            <a:r>
              <a:rPr lang="en-US" sz="1800" dirty="0"/>
              <a:t>Enter the </a:t>
            </a:r>
            <a:r>
              <a:rPr lang="en-US" sz="1800" dirty="0" smtClean="0"/>
              <a:t># </a:t>
            </a:r>
            <a:r>
              <a:rPr lang="en-US" sz="1800" dirty="0"/>
              <a:t>of years experience the employee has had  in all school districts.  (information comes from prior service records). </a:t>
            </a:r>
          </a:p>
          <a:p>
            <a:endParaRPr lang="en-US" sz="10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Contracts</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008" y="5029200"/>
            <a:ext cx="5866667" cy="1761905"/>
          </a:xfrm>
          <a:prstGeom prst="rect">
            <a:avLst/>
          </a:prstGeom>
          <a:ln w="38100">
            <a:solidFill>
              <a:schemeClr val="tx1"/>
            </a:solidFill>
          </a:ln>
        </p:spPr>
      </p:pic>
    </p:spTree>
    <p:extLst>
      <p:ext uri="{BB962C8B-B14F-4D97-AF65-F5344CB8AC3E}">
        <p14:creationId xmlns:p14="http://schemas.microsoft.com/office/powerpoint/2010/main" val="15992487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b="1" u="sng" dirty="0"/>
              <a:t>Statutory Tax Status</a:t>
            </a:r>
            <a:r>
              <a:rPr lang="en-US" sz="1800" b="1" dirty="0"/>
              <a:t> – </a:t>
            </a:r>
            <a:r>
              <a:rPr lang="en-US" sz="1800" dirty="0"/>
              <a:t>Select the appropriate </a:t>
            </a:r>
            <a:r>
              <a:rPr lang="en-US" sz="1800" dirty="0" smtClean="0"/>
              <a:t>statutory </a:t>
            </a:r>
            <a:r>
              <a:rPr lang="en-US" sz="1800" dirty="0"/>
              <a:t>taxes for the employee from the drop down box. </a:t>
            </a:r>
            <a:r>
              <a:rPr lang="en-US" sz="1800" dirty="0" smtClean="0"/>
              <a:t> (This section will not appear if the individual is selected as a Contractor.)</a:t>
            </a:r>
          </a:p>
          <a:p>
            <a:pPr lvl="1"/>
            <a:r>
              <a:rPr lang="en-US" sz="1400" dirty="0" smtClean="0"/>
              <a:t>Ineligible for all statutory adjustments – H1B Visa employees</a:t>
            </a:r>
          </a:p>
          <a:p>
            <a:pPr lvl="1"/>
            <a:r>
              <a:rPr lang="en-US" sz="1400" dirty="0" smtClean="0"/>
              <a:t>Medicare eligible only – retired employees</a:t>
            </a:r>
          </a:p>
          <a:p>
            <a:pPr lvl="1"/>
            <a:r>
              <a:rPr lang="en-US" sz="1400" dirty="0" err="1" smtClean="0"/>
              <a:t>Fica</a:t>
            </a:r>
            <a:r>
              <a:rPr lang="en-US" sz="1400" dirty="0" smtClean="0"/>
              <a:t> and Medicare eligible – substitutes</a:t>
            </a:r>
          </a:p>
          <a:p>
            <a:pPr lvl="1"/>
            <a:r>
              <a:rPr lang="en-US" sz="1400" dirty="0" smtClean="0"/>
              <a:t>State retirement </a:t>
            </a:r>
            <a:r>
              <a:rPr lang="en-US" sz="1400" dirty="0"/>
              <a:t>eligible only </a:t>
            </a:r>
            <a:r>
              <a:rPr lang="en-US" sz="1400" dirty="0" smtClean="0"/>
              <a:t>– employees who have been in continuous employment with the employer  since March 31, 1986 are not subject to the mandatory Medicare provisions.   </a:t>
            </a:r>
            <a:r>
              <a:rPr lang="en-US" sz="1400" dirty="0" smtClean="0">
                <a:hlinkClick r:id="rId3"/>
              </a:rPr>
              <a:t>Click here to view eligibility</a:t>
            </a:r>
            <a:endParaRPr lang="en-US" sz="1400" dirty="0" smtClean="0"/>
          </a:p>
          <a:p>
            <a:pPr lvl="1"/>
            <a:r>
              <a:rPr lang="en-US" sz="1400" dirty="0" smtClean="0"/>
              <a:t>State retirement and Medicare eligible – the norm for most staff contributing to TRS</a:t>
            </a:r>
          </a:p>
          <a:p>
            <a:pPr lvl="1"/>
            <a:r>
              <a:rPr lang="en-US" sz="1400" dirty="0" smtClean="0"/>
              <a:t>FICA, Medicare and State Retirement eligible – for schools districts that participate in FICA and TRS options</a:t>
            </a:r>
            <a:endParaRPr lang="en-US" sz="1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Contracts</a:t>
            </a:r>
            <a:endParaRPr lang="en-US" u="sng"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4800600"/>
            <a:ext cx="6104762" cy="1828572"/>
          </a:xfrm>
          <a:prstGeom prst="rect">
            <a:avLst/>
          </a:prstGeom>
          <a:ln w="38100">
            <a:solidFill>
              <a:schemeClr val="tx1"/>
            </a:solidFill>
          </a:ln>
        </p:spPr>
      </p:pic>
    </p:spTree>
    <p:extLst>
      <p:ext uri="{BB962C8B-B14F-4D97-AF65-F5344CB8AC3E}">
        <p14:creationId xmlns:p14="http://schemas.microsoft.com/office/powerpoint/2010/main" val="16251375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b="1" u="sng" dirty="0" smtClean="0"/>
              <a:t>FUTA </a:t>
            </a:r>
            <a:r>
              <a:rPr lang="en-US" sz="1800" b="1" u="sng" dirty="0"/>
              <a:t>Exempt</a:t>
            </a:r>
            <a:r>
              <a:rPr lang="en-US" sz="1800" b="1" dirty="0"/>
              <a:t> – </a:t>
            </a:r>
            <a:r>
              <a:rPr lang="en-US" sz="1800" dirty="0"/>
              <a:t>Select if the employee is FUTA eligible</a:t>
            </a:r>
            <a:r>
              <a:rPr lang="en-US" sz="1800" dirty="0" smtClean="0"/>
              <a:t>.</a:t>
            </a:r>
          </a:p>
          <a:p>
            <a:pPr lvl="1"/>
            <a:r>
              <a:rPr lang="en-US" sz="1400" dirty="0" smtClean="0"/>
              <a:t>True – FUTA Taxes DO NOT apply to </a:t>
            </a:r>
            <a:r>
              <a:rPr lang="en-US" sz="1400" dirty="0"/>
              <a:t>this </a:t>
            </a:r>
            <a:r>
              <a:rPr lang="en-US" sz="1400" dirty="0" smtClean="0"/>
              <a:t>employee  </a:t>
            </a:r>
          </a:p>
          <a:p>
            <a:pPr lvl="1"/>
            <a:r>
              <a:rPr lang="en-US" sz="1400" dirty="0" smtClean="0"/>
              <a:t>False – FUTA Taxes apply to this employee</a:t>
            </a:r>
          </a:p>
          <a:p>
            <a:pPr lvl="1"/>
            <a:r>
              <a:rPr lang="en-US" sz="1400" dirty="0">
                <a:hlinkClick r:id="rId3"/>
              </a:rPr>
              <a:t>Click here to view eligibility</a:t>
            </a:r>
            <a:endParaRPr lang="en-US" sz="1400" dirty="0"/>
          </a:p>
          <a:p>
            <a:r>
              <a:rPr lang="en-US" sz="1800" b="1" u="sng" dirty="0" smtClean="0"/>
              <a:t>SUTA </a:t>
            </a:r>
            <a:r>
              <a:rPr lang="en-US" sz="1800" b="1" u="sng" dirty="0"/>
              <a:t>Exempt</a:t>
            </a:r>
            <a:r>
              <a:rPr lang="en-US" sz="1800" b="1" dirty="0"/>
              <a:t> – </a:t>
            </a:r>
            <a:r>
              <a:rPr lang="en-US" sz="1800" dirty="0"/>
              <a:t>Select if the employee is SUTA eligible</a:t>
            </a:r>
            <a:r>
              <a:rPr lang="en-US" sz="1800" dirty="0" smtClean="0"/>
              <a:t>.</a:t>
            </a:r>
          </a:p>
          <a:p>
            <a:pPr lvl="1"/>
            <a:r>
              <a:rPr lang="en-US" sz="1400" dirty="0" smtClean="0"/>
              <a:t>False – SUTA Taxes apply to this employee – Applies to most employees</a:t>
            </a:r>
          </a:p>
          <a:p>
            <a:pPr lvl="1"/>
            <a:r>
              <a:rPr lang="en-US" sz="1400" dirty="0" smtClean="0"/>
              <a:t>True – SUTA Taxes DO NOT apply to this employee – some superintendents may be considered SUTA Exempt</a:t>
            </a:r>
          </a:p>
          <a:p>
            <a:pPr lvl="1"/>
            <a:endParaRPr lang="en-US" sz="1400" dirty="0"/>
          </a:p>
          <a:p>
            <a:r>
              <a:rPr lang="en-US" sz="1800" b="1" u="sng" dirty="0" smtClean="0"/>
              <a:t>Overtime </a:t>
            </a:r>
            <a:r>
              <a:rPr lang="en-US" sz="1800" b="1" u="sng" dirty="0"/>
              <a:t>Exempt</a:t>
            </a:r>
            <a:r>
              <a:rPr lang="en-US" sz="1800" b="1" dirty="0"/>
              <a:t> – </a:t>
            </a:r>
            <a:r>
              <a:rPr lang="en-US" sz="1800" dirty="0"/>
              <a:t>Select if the employee is eligible for overtime. </a:t>
            </a:r>
            <a:endParaRPr lang="en-US" sz="1800" dirty="0" smtClean="0"/>
          </a:p>
          <a:p>
            <a:pPr lvl="1"/>
            <a:r>
              <a:rPr lang="en-US" sz="1400" dirty="0" smtClean="0"/>
              <a:t>True – Employee is NOT eligible for overtime –applies to exempt employees</a:t>
            </a:r>
          </a:p>
          <a:p>
            <a:pPr lvl="1"/>
            <a:r>
              <a:rPr lang="en-US" sz="1400" dirty="0" smtClean="0"/>
              <a:t>False – Employee is eligible for overtime – applies to nonexempt employees</a:t>
            </a:r>
          </a:p>
          <a:p>
            <a:pPr lvl="1"/>
            <a:endParaRPr lang="en-US" sz="6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Contracts</a:t>
            </a:r>
            <a:endParaRPr lang="en-US" u="sng"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7204" y="4876800"/>
            <a:ext cx="6104762" cy="1828572"/>
          </a:xfrm>
          <a:prstGeom prst="rect">
            <a:avLst/>
          </a:prstGeom>
          <a:ln w="38100">
            <a:solidFill>
              <a:schemeClr val="tx1"/>
            </a:solidFill>
          </a:ln>
        </p:spPr>
      </p:pic>
    </p:spTree>
    <p:extLst>
      <p:ext uri="{BB962C8B-B14F-4D97-AF65-F5344CB8AC3E}">
        <p14:creationId xmlns:p14="http://schemas.microsoft.com/office/powerpoint/2010/main" val="12447784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dirty="0" smtClean="0"/>
              <a:t>Finance &gt; HR &gt; Staff Manager – Payroll tab, Positions</a:t>
            </a:r>
          </a:p>
          <a:p>
            <a:r>
              <a:rPr lang="en-US" sz="1800" dirty="0" smtClean="0"/>
              <a:t>Select      to edit the position</a:t>
            </a:r>
          </a:p>
          <a:p>
            <a:r>
              <a:rPr lang="en-US" sz="1800" dirty="0" smtClean="0"/>
              <a:t>Select      to edit the contract</a:t>
            </a:r>
          </a:p>
          <a:p>
            <a:r>
              <a:rPr lang="en-US" sz="1800" dirty="0" smtClean="0"/>
              <a:t>Select      to terminate the employee and calculate the payoff</a:t>
            </a:r>
          </a:p>
          <a:p>
            <a:r>
              <a:rPr lang="en-US" sz="1800" dirty="0" smtClean="0"/>
              <a:t>Select      to delete the position.  The position can only be deleted if it has not been linked to a payroll.</a:t>
            </a:r>
          </a:p>
          <a:p>
            <a:pPr lvl="1"/>
            <a:endParaRPr lang="en-US" sz="1000" dirty="0"/>
          </a:p>
          <a:p>
            <a:pPr lvl="1"/>
            <a:endParaRPr lang="en-US" sz="1400" dirty="0" smtClean="0"/>
          </a:p>
          <a:p>
            <a:pPr lvl="1"/>
            <a:endParaRPr lang="en-US" sz="1400" dirty="0" smtClean="0"/>
          </a:p>
          <a:p>
            <a:pPr lvl="1"/>
            <a:endParaRPr lang="en-US" sz="1400" dirty="0"/>
          </a:p>
          <a:p>
            <a:pPr lvl="1"/>
            <a:endParaRPr lang="en-US" sz="6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Positions</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168481"/>
            <a:ext cx="8686800" cy="1440703"/>
          </a:xfrm>
          <a:prstGeom prst="rect">
            <a:avLst/>
          </a:prstGeom>
          <a:ln w="38100">
            <a:solidFill>
              <a:schemeClr val="tx1"/>
            </a:solidFill>
          </a:ln>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5870" y="2168015"/>
            <a:ext cx="239218" cy="253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5870" y="2445369"/>
            <a:ext cx="223336" cy="235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5870" y="2777745"/>
            <a:ext cx="251597" cy="251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2843" y="1826377"/>
            <a:ext cx="244624" cy="23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54421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dirty="0" smtClean="0"/>
              <a:t>Finance &gt; HR &gt; Staff Manager – Payroll tab, Positions</a:t>
            </a:r>
          </a:p>
          <a:p>
            <a:r>
              <a:rPr lang="en-US" sz="1800" b="1" u="sng" dirty="0" smtClean="0"/>
              <a:t>Payroll </a:t>
            </a:r>
            <a:r>
              <a:rPr lang="en-US" sz="1800" b="1" u="sng" dirty="0"/>
              <a:t>Calendar</a:t>
            </a:r>
            <a:r>
              <a:rPr lang="en-US" sz="1800" b="1" dirty="0"/>
              <a:t> – </a:t>
            </a:r>
            <a:r>
              <a:rPr lang="en-US" sz="1800" dirty="0"/>
              <a:t>Select the appropriate payroll calendar from the drop down box.  </a:t>
            </a:r>
          </a:p>
          <a:p>
            <a:r>
              <a:rPr lang="en-US" sz="1800" b="1" u="sng" dirty="0" smtClean="0"/>
              <a:t>Name</a:t>
            </a:r>
            <a:r>
              <a:rPr lang="en-US" sz="1800" b="1" dirty="0" smtClean="0"/>
              <a:t> </a:t>
            </a:r>
            <a:r>
              <a:rPr lang="en-US" sz="1800" b="1" dirty="0"/>
              <a:t>– </a:t>
            </a:r>
            <a:r>
              <a:rPr lang="en-US" sz="1800" dirty="0"/>
              <a:t>Enter the name of the position of the employee.</a:t>
            </a:r>
          </a:p>
          <a:p>
            <a:r>
              <a:rPr lang="en-US" sz="1800" b="1" u="sng" dirty="0" smtClean="0"/>
              <a:t>Position </a:t>
            </a:r>
            <a:r>
              <a:rPr lang="en-US" sz="1800" b="1" u="sng" dirty="0"/>
              <a:t>Type</a:t>
            </a:r>
            <a:r>
              <a:rPr lang="en-US" sz="1800" b="1" dirty="0"/>
              <a:t> – </a:t>
            </a:r>
            <a:r>
              <a:rPr lang="en-US" sz="1800" dirty="0"/>
              <a:t>Select the appropriate position type from the drop down box. </a:t>
            </a:r>
          </a:p>
          <a:p>
            <a:pPr lvl="1"/>
            <a:endParaRPr lang="en-US" sz="1000" dirty="0"/>
          </a:p>
          <a:p>
            <a:pPr lvl="1"/>
            <a:endParaRPr lang="en-US" sz="1400" dirty="0" smtClean="0"/>
          </a:p>
          <a:p>
            <a:pPr lvl="1"/>
            <a:endParaRPr lang="en-US" sz="1400" dirty="0" smtClean="0"/>
          </a:p>
          <a:p>
            <a:pPr lvl="1"/>
            <a:endParaRPr lang="en-US" sz="1400" dirty="0"/>
          </a:p>
          <a:p>
            <a:pPr lvl="1"/>
            <a:endParaRPr lang="en-US" sz="1400" dirty="0"/>
          </a:p>
          <a:p>
            <a:pPr lvl="1"/>
            <a:endParaRPr lang="en-US" sz="6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Positions</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429000"/>
            <a:ext cx="6629400" cy="2959309"/>
          </a:xfrm>
          <a:prstGeom prst="rect">
            <a:avLst/>
          </a:prstGeom>
          <a:ln w="38100">
            <a:solidFill>
              <a:schemeClr val="tx1"/>
            </a:solidFill>
          </a:ln>
        </p:spPr>
      </p:pic>
    </p:spTree>
    <p:extLst>
      <p:ext uri="{BB962C8B-B14F-4D97-AF65-F5344CB8AC3E}">
        <p14:creationId xmlns:p14="http://schemas.microsoft.com/office/powerpoint/2010/main" val="17068493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b="1" u="sng" dirty="0"/>
              <a:t>Payroll Activity Code</a:t>
            </a:r>
            <a:r>
              <a:rPr lang="en-US" sz="1800" b="1" dirty="0"/>
              <a:t> – </a:t>
            </a:r>
            <a:r>
              <a:rPr lang="en-US" sz="1800" dirty="0"/>
              <a:t>All wage or salary amounts for normal </a:t>
            </a:r>
            <a:r>
              <a:rPr lang="en-US" sz="1800" dirty="0" smtClean="0"/>
              <a:t>positions </a:t>
            </a:r>
            <a:r>
              <a:rPr lang="en-US" sz="1800" dirty="0"/>
              <a:t>are code 80.  Please refer to the PEIMS Code Table – Payroll Activity Code. </a:t>
            </a:r>
            <a:r>
              <a:rPr lang="en-US" sz="1800" dirty="0" smtClean="0"/>
              <a:t>(</a:t>
            </a:r>
            <a:r>
              <a:rPr lang="en-US" sz="1800" u="sng" dirty="0" smtClean="0">
                <a:hlinkClick r:id="rId3"/>
              </a:rPr>
              <a:t>Click here to view code tables</a:t>
            </a:r>
            <a:r>
              <a:rPr lang="en-US" sz="1800" u="sng" dirty="0"/>
              <a:t>)</a:t>
            </a:r>
            <a:endParaRPr lang="en-US" sz="1800" u="sng" dirty="0" smtClean="0"/>
          </a:p>
          <a:p>
            <a:r>
              <a:rPr lang="en-US" sz="1800" dirty="0" smtClean="0"/>
              <a:t> </a:t>
            </a:r>
            <a:r>
              <a:rPr lang="en-US" sz="1800" b="1" u="sng" dirty="0" smtClean="0"/>
              <a:t>WC </a:t>
            </a:r>
            <a:r>
              <a:rPr lang="en-US" sz="1800" b="1" u="sng" dirty="0"/>
              <a:t>Category</a:t>
            </a:r>
            <a:r>
              <a:rPr lang="en-US" sz="1800" b="1" dirty="0"/>
              <a:t> – </a:t>
            </a:r>
            <a:r>
              <a:rPr lang="en-US" sz="1800" dirty="0"/>
              <a:t>Select the appropriate Workman’s comp category for the employee’s position from the drop down box. </a:t>
            </a:r>
          </a:p>
          <a:p>
            <a:r>
              <a:rPr lang="en-US" sz="1800" b="1" u="sng" dirty="0" smtClean="0"/>
              <a:t>Allocation</a:t>
            </a:r>
            <a:r>
              <a:rPr lang="en-US" sz="1800" b="1" dirty="0" smtClean="0"/>
              <a:t> </a:t>
            </a:r>
            <a:r>
              <a:rPr lang="en-US" sz="1800" b="1" dirty="0"/>
              <a:t>– </a:t>
            </a:r>
            <a:r>
              <a:rPr lang="en-US" sz="1800" dirty="0"/>
              <a:t>Enter the allocation </a:t>
            </a:r>
          </a:p>
          <a:p>
            <a:r>
              <a:rPr lang="en-US" sz="1800" dirty="0"/>
              <a:t>	•Salary Employees – For PEIMS reporting purposes the percent </a:t>
            </a:r>
            <a:r>
              <a:rPr lang="en-US" sz="1800" dirty="0" smtClean="0"/>
              <a:t>	  of </a:t>
            </a:r>
            <a:r>
              <a:rPr lang="en-US" sz="1800" dirty="0"/>
              <a:t>the salary is entered  into  this field. </a:t>
            </a:r>
          </a:p>
          <a:p>
            <a:r>
              <a:rPr lang="en-US" sz="1800" dirty="0"/>
              <a:t>	•Hourly/Daily Employees – Enter 100 in the field. </a:t>
            </a:r>
          </a:p>
          <a:p>
            <a:pPr lvl="1"/>
            <a:endParaRPr lang="en-US" sz="1000" dirty="0"/>
          </a:p>
          <a:p>
            <a:pPr lvl="1"/>
            <a:endParaRPr lang="en-US" sz="1400" dirty="0" smtClean="0"/>
          </a:p>
          <a:p>
            <a:pPr lvl="1"/>
            <a:endParaRPr lang="en-US" sz="1400" dirty="0" smtClean="0"/>
          </a:p>
          <a:p>
            <a:pPr lvl="1"/>
            <a:endParaRPr lang="en-US" sz="1400" dirty="0"/>
          </a:p>
          <a:p>
            <a:pPr lvl="1"/>
            <a:endParaRPr lang="en-US" sz="1400" dirty="0"/>
          </a:p>
          <a:p>
            <a:pPr lvl="1"/>
            <a:endParaRPr lang="en-US" sz="6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Positions</a:t>
            </a:r>
            <a:endParaRPr lang="en-US" u="sng"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4343400"/>
            <a:ext cx="5485839" cy="2167604"/>
          </a:xfrm>
          <a:prstGeom prst="rect">
            <a:avLst/>
          </a:prstGeom>
          <a:ln w="25400">
            <a:solidFill>
              <a:schemeClr val="tx1"/>
            </a:solidFill>
          </a:ln>
        </p:spPr>
      </p:pic>
    </p:spTree>
    <p:extLst>
      <p:ext uri="{BB962C8B-B14F-4D97-AF65-F5344CB8AC3E}">
        <p14:creationId xmlns:p14="http://schemas.microsoft.com/office/powerpoint/2010/main" val="3453025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5667" y="1676400"/>
            <a:ext cx="2286000" cy="2279412"/>
          </a:xfrm>
          <a:prstGeom prst="rect">
            <a:avLst/>
          </a:prstGeom>
        </p:spPr>
      </p:pic>
      <p:sp>
        <p:nvSpPr>
          <p:cNvPr id="3" name="Content Placeholder 2"/>
          <p:cNvSpPr>
            <a:spLocks noGrp="1"/>
          </p:cNvSpPr>
          <p:nvPr>
            <p:ph idx="1"/>
          </p:nvPr>
        </p:nvSpPr>
        <p:spPr/>
        <p:txBody>
          <a:bodyPr>
            <a:normAutofit/>
          </a:bodyPr>
          <a:lstStyle/>
          <a:p>
            <a:r>
              <a:rPr lang="en-US" dirty="0" smtClean="0"/>
              <a:t>Welcome </a:t>
            </a:r>
            <a:r>
              <a:rPr lang="en-US" dirty="0"/>
              <a:t>and thank you for </a:t>
            </a:r>
            <a:r>
              <a:rPr lang="en-US" dirty="0" smtClean="0"/>
              <a:t>joining </a:t>
            </a:r>
            <a:r>
              <a:rPr lang="en-US" dirty="0"/>
              <a:t>us today.</a:t>
            </a:r>
          </a:p>
          <a:p>
            <a:endParaRPr lang="en-US" sz="1000" dirty="0"/>
          </a:p>
          <a:p>
            <a:r>
              <a:rPr lang="en-US" dirty="0" smtClean="0"/>
              <a:t>Introduction of Presenters</a:t>
            </a:r>
          </a:p>
          <a:p>
            <a:endParaRPr lang="en-US" sz="1000" dirty="0" smtClean="0"/>
          </a:p>
          <a:p>
            <a:pPr lvl="3"/>
            <a:endParaRPr lang="en-US" sz="1000" dirty="0" smtClean="0"/>
          </a:p>
          <a:p>
            <a:pPr lvl="3"/>
            <a:r>
              <a:rPr lang="en-US" sz="2400" dirty="0"/>
              <a:t>Melissa Davis – </a:t>
            </a:r>
            <a:r>
              <a:rPr lang="en-US" sz="2400" dirty="0">
                <a:hlinkClick r:id="rId4"/>
              </a:rPr>
              <a:t>mdavis@jr3online.com</a:t>
            </a:r>
            <a:r>
              <a:rPr lang="en-US" sz="2400" dirty="0"/>
              <a:t> </a:t>
            </a:r>
          </a:p>
          <a:p>
            <a:pPr marL="1143000" lvl="4" indent="0">
              <a:buNone/>
            </a:pPr>
            <a:r>
              <a:rPr lang="en-US" i="1" dirty="0"/>
              <a:t>	CTSBS Certification in Accounting</a:t>
            </a:r>
          </a:p>
          <a:p>
            <a:pPr marL="914400" lvl="3" indent="0">
              <a:buNone/>
            </a:pPr>
            <a:endParaRPr lang="en-US" sz="600" dirty="0"/>
          </a:p>
          <a:p>
            <a:pPr lvl="3"/>
            <a:r>
              <a:rPr lang="en-US" sz="2400" dirty="0" smtClean="0"/>
              <a:t>Annette Miller </a:t>
            </a:r>
            <a:r>
              <a:rPr lang="en-US" sz="2400" dirty="0"/>
              <a:t>– </a:t>
            </a:r>
            <a:r>
              <a:rPr lang="en-US" sz="2400" dirty="0" smtClean="0">
                <a:hlinkClick r:id="rId5"/>
              </a:rPr>
              <a:t>amiller@jr3online.com</a:t>
            </a:r>
            <a:r>
              <a:rPr lang="en-US" sz="2400" dirty="0" smtClean="0"/>
              <a:t>    </a:t>
            </a:r>
            <a:endParaRPr lang="en-US" sz="2400" dirty="0"/>
          </a:p>
          <a:p>
            <a:pPr marL="1143000" lvl="4" indent="0">
              <a:buNone/>
            </a:pPr>
            <a:r>
              <a:rPr lang="en-US" i="1" dirty="0"/>
              <a:t>	</a:t>
            </a:r>
            <a:endParaRPr lang="en-US" sz="2400" dirty="0"/>
          </a:p>
          <a:p>
            <a:pPr lvl="3"/>
            <a:endParaRPr lang="en-US" sz="2400" dirty="0"/>
          </a:p>
        </p:txBody>
      </p:sp>
      <p:sp>
        <p:nvSpPr>
          <p:cNvPr id="2" name="Title 1"/>
          <p:cNvSpPr>
            <a:spLocks noGrp="1"/>
          </p:cNvSpPr>
          <p:nvPr>
            <p:ph type="title"/>
          </p:nvPr>
        </p:nvSpPr>
        <p:spPr/>
        <p:txBody>
          <a:bodyPr/>
          <a:lstStyle/>
          <a:p>
            <a:pPr algn="ctr"/>
            <a:r>
              <a:rPr lang="en-US" u="sng" dirty="0" smtClean="0"/>
              <a:t>Introduction/Goals</a:t>
            </a:r>
            <a:endParaRPr lang="en-US" u="sng" dirty="0"/>
          </a:p>
        </p:txBody>
      </p:sp>
    </p:spTree>
    <p:extLst>
      <p:ext uri="{BB962C8B-B14F-4D97-AF65-F5344CB8AC3E}">
        <p14:creationId xmlns:p14="http://schemas.microsoft.com/office/powerpoint/2010/main" val="12163545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u="sng" dirty="0"/>
              <a:t>C</a:t>
            </a:r>
            <a:r>
              <a:rPr lang="en-US" sz="1800" b="1" u="sng" dirty="0"/>
              <a:t>ompensation Type</a:t>
            </a:r>
            <a:r>
              <a:rPr lang="en-US" sz="1800" b="1" dirty="0"/>
              <a:t> – </a:t>
            </a:r>
            <a:r>
              <a:rPr lang="en-US" sz="1800" dirty="0"/>
              <a:t>Select the appropriate </a:t>
            </a:r>
            <a:r>
              <a:rPr lang="en-US" sz="1800" dirty="0" smtClean="0"/>
              <a:t>compensation </a:t>
            </a:r>
            <a:r>
              <a:rPr lang="en-US" sz="1800" dirty="0"/>
              <a:t>type for the employee. </a:t>
            </a:r>
          </a:p>
          <a:p>
            <a:r>
              <a:rPr lang="en-US" sz="1800" b="1" u="sng" dirty="0" smtClean="0"/>
              <a:t>Rate</a:t>
            </a:r>
            <a:r>
              <a:rPr lang="en-US" sz="1800" b="1" dirty="0" smtClean="0"/>
              <a:t> </a:t>
            </a:r>
            <a:r>
              <a:rPr lang="en-US" sz="1800" b="1" dirty="0"/>
              <a:t>– </a:t>
            </a:r>
            <a:r>
              <a:rPr lang="en-US" sz="1800" dirty="0"/>
              <a:t>Enter the rate of pay of the </a:t>
            </a:r>
            <a:r>
              <a:rPr lang="en-US" sz="1800" dirty="0" smtClean="0"/>
              <a:t>employee based on employee’s compensation type.</a:t>
            </a:r>
          </a:p>
          <a:p>
            <a:pPr lvl="1"/>
            <a:r>
              <a:rPr lang="en-US" sz="1400" b="1" dirty="0" smtClean="0"/>
              <a:t>Enter Non-Prorated Value </a:t>
            </a:r>
            <a:r>
              <a:rPr lang="en-US" sz="1400" dirty="0" smtClean="0"/>
              <a:t>– select this option if you need to add a stipend to an employee’s pay but do not want it to prorate based on the main contract.</a:t>
            </a:r>
          </a:p>
          <a:p>
            <a:r>
              <a:rPr lang="en-US" sz="1800" b="1" u="sng" dirty="0" smtClean="0"/>
              <a:t>Exempt </a:t>
            </a:r>
            <a:r>
              <a:rPr lang="en-US" sz="1800" b="1" u="sng" dirty="0"/>
              <a:t>from Dock</a:t>
            </a:r>
            <a:r>
              <a:rPr lang="en-US" sz="1800" b="1" dirty="0"/>
              <a:t> – </a:t>
            </a:r>
            <a:r>
              <a:rPr lang="en-US" sz="1800" dirty="0"/>
              <a:t>Select if this </a:t>
            </a:r>
            <a:r>
              <a:rPr lang="en-US" sz="1800" u="sng" dirty="0"/>
              <a:t>position</a:t>
            </a:r>
            <a:r>
              <a:rPr lang="en-US" sz="1800" dirty="0"/>
              <a:t> is exempt from being docked. </a:t>
            </a:r>
            <a:endParaRPr lang="en-US" sz="1800" dirty="0" smtClean="0"/>
          </a:p>
          <a:p>
            <a:pPr lvl="1"/>
            <a:r>
              <a:rPr lang="en-US" sz="1400" dirty="0" smtClean="0"/>
              <a:t>False – Wages earned from the position are used to calculate dock rate</a:t>
            </a:r>
          </a:p>
          <a:p>
            <a:pPr lvl="1"/>
            <a:r>
              <a:rPr lang="en-US" sz="1400" dirty="0" smtClean="0"/>
              <a:t>True – Wages earned from the position are NOT used to calculate dock rate</a:t>
            </a:r>
            <a:endParaRPr lang="en-US" sz="1400" dirty="0"/>
          </a:p>
          <a:p>
            <a:pPr lvl="1"/>
            <a:endParaRPr lang="en-US" sz="1000" dirty="0"/>
          </a:p>
          <a:p>
            <a:pPr lvl="1"/>
            <a:endParaRPr lang="en-US" sz="1400" dirty="0" smtClean="0"/>
          </a:p>
          <a:p>
            <a:pPr lvl="1"/>
            <a:endParaRPr lang="en-US" sz="1400" dirty="0" smtClean="0"/>
          </a:p>
          <a:p>
            <a:pPr lvl="1"/>
            <a:endParaRPr lang="en-US" sz="1400" dirty="0"/>
          </a:p>
          <a:p>
            <a:pPr lvl="1"/>
            <a:endParaRPr lang="en-US" sz="1400" dirty="0"/>
          </a:p>
          <a:p>
            <a:pPr lvl="1"/>
            <a:endParaRPr lang="en-US" sz="6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Positions</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4298762"/>
            <a:ext cx="6477000" cy="2559238"/>
          </a:xfrm>
          <a:prstGeom prst="rect">
            <a:avLst/>
          </a:prstGeom>
          <a:ln w="25400">
            <a:solidFill>
              <a:schemeClr val="tx1"/>
            </a:solidFill>
          </a:ln>
        </p:spPr>
      </p:pic>
    </p:spTree>
    <p:extLst>
      <p:ext uri="{BB962C8B-B14F-4D97-AF65-F5344CB8AC3E}">
        <p14:creationId xmlns:p14="http://schemas.microsoft.com/office/powerpoint/2010/main" val="7158404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b="1" u="sng" dirty="0"/>
              <a:t>Straight Time Mask</a:t>
            </a:r>
            <a:r>
              <a:rPr lang="en-US" sz="1800" b="1" dirty="0"/>
              <a:t> – </a:t>
            </a:r>
            <a:r>
              <a:rPr lang="en-US" sz="1800" dirty="0" smtClean="0"/>
              <a:t>Enter the </a:t>
            </a:r>
            <a:r>
              <a:rPr lang="en-US" sz="1800" dirty="0"/>
              <a:t>payroll code for this </a:t>
            </a:r>
            <a:r>
              <a:rPr lang="en-US" sz="1800" dirty="0" smtClean="0"/>
              <a:t>position</a:t>
            </a:r>
            <a:r>
              <a:rPr lang="en-US" sz="1800" dirty="0"/>
              <a:t>. </a:t>
            </a:r>
            <a:endParaRPr lang="en-US" sz="1800" dirty="0" smtClean="0"/>
          </a:p>
          <a:p>
            <a:pPr lvl="1"/>
            <a:r>
              <a:rPr lang="en-US" sz="1400" dirty="0" smtClean="0">
                <a:hlinkClick r:id="rId3"/>
              </a:rPr>
              <a:t>Click here to view FASRG</a:t>
            </a:r>
            <a:r>
              <a:rPr lang="en-US" sz="1400" dirty="0" smtClean="0"/>
              <a:t> Module 1 for ISD’s, Module 11 for Charters</a:t>
            </a:r>
            <a:endParaRPr lang="en-US" sz="1400" dirty="0"/>
          </a:p>
          <a:p>
            <a:r>
              <a:rPr lang="en-US" sz="1800" dirty="0" smtClean="0"/>
              <a:t>       the </a:t>
            </a:r>
            <a:r>
              <a:rPr lang="en-US" sz="1800" dirty="0"/>
              <a:t>box if you choose to use the straight time mask as the overtime </a:t>
            </a:r>
            <a:r>
              <a:rPr lang="en-US" sz="1800" dirty="0" smtClean="0"/>
              <a:t>code as well.</a:t>
            </a:r>
            <a:endParaRPr lang="en-US" sz="1800" dirty="0"/>
          </a:p>
          <a:p>
            <a:pPr lvl="1"/>
            <a:endParaRPr lang="en-US" sz="1000" dirty="0"/>
          </a:p>
          <a:p>
            <a:pPr lvl="1"/>
            <a:endParaRPr lang="en-US" sz="1400" dirty="0" smtClean="0"/>
          </a:p>
          <a:p>
            <a:pPr lvl="1"/>
            <a:endParaRPr lang="en-US" sz="1400" dirty="0" smtClean="0"/>
          </a:p>
          <a:p>
            <a:pPr lvl="1"/>
            <a:endParaRPr lang="en-US" sz="1400" dirty="0"/>
          </a:p>
          <a:p>
            <a:pPr lvl="1"/>
            <a:endParaRPr lang="en-US" sz="1400" dirty="0"/>
          </a:p>
          <a:p>
            <a:pPr lvl="1"/>
            <a:endParaRPr lang="en-US" sz="6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Positions</a:t>
            </a:r>
            <a:endParaRPr lang="en-US" u="sng" dirty="0"/>
          </a:p>
        </p:txBody>
      </p:sp>
      <p:pic>
        <p:nvPicPr>
          <p:cNvPr id="8194"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925" y="2057400"/>
            <a:ext cx="2476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 y="2819400"/>
            <a:ext cx="8240283" cy="3338371"/>
          </a:xfrm>
          <a:prstGeom prst="rect">
            <a:avLst/>
          </a:prstGeom>
        </p:spPr>
      </p:pic>
    </p:spTree>
    <p:extLst>
      <p:ext uri="{BB962C8B-B14F-4D97-AF65-F5344CB8AC3E}">
        <p14:creationId xmlns:p14="http://schemas.microsoft.com/office/powerpoint/2010/main" val="7038410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b="1" dirty="0"/>
              <a:t>Promote Position – </a:t>
            </a:r>
            <a:r>
              <a:rPr lang="en-US" sz="1800" dirty="0"/>
              <a:t>Use drop down box to select if this position should promote to the next school year</a:t>
            </a:r>
            <a:r>
              <a:rPr lang="en-US" sz="1800" dirty="0" smtClean="0"/>
              <a:t>. For example, you may elect not to promote a stipend or extra curricular position.</a:t>
            </a:r>
            <a:endParaRPr lang="en-US" sz="1800" dirty="0"/>
          </a:p>
          <a:p>
            <a:r>
              <a:rPr lang="en-US" sz="1800" dirty="0" smtClean="0"/>
              <a:t>      Check </a:t>
            </a:r>
            <a:r>
              <a:rPr lang="en-US" sz="1800" dirty="0"/>
              <a:t>the pay periods in which the employee will receive their </a:t>
            </a:r>
            <a:r>
              <a:rPr lang="en-US" sz="1800" dirty="0" smtClean="0"/>
              <a:t>pay.  If an employee is hired mid-year, you will see payroll batches that indicate “Not Paid” because he/she was not employed when those payroll batches were processed, and you will not be able to select those to be included in their payment schedule.</a:t>
            </a:r>
          </a:p>
          <a:p>
            <a:r>
              <a:rPr lang="en-US" sz="1800" dirty="0" smtClean="0"/>
              <a:t>The available payments will calculate once the payment schedule has been saved.  To see the payment schedule, you will have to exit this screen and click back on it to review.</a:t>
            </a:r>
            <a:endParaRPr lang="en-US" sz="1400" dirty="0"/>
          </a:p>
          <a:p>
            <a:pPr lvl="1"/>
            <a:endParaRPr lang="en-US" sz="1000" dirty="0"/>
          </a:p>
          <a:p>
            <a:pPr lvl="1"/>
            <a:endParaRPr lang="en-US" sz="1400" dirty="0" smtClean="0"/>
          </a:p>
          <a:p>
            <a:pPr lvl="1"/>
            <a:endParaRPr lang="en-US" sz="1400" dirty="0" smtClean="0"/>
          </a:p>
          <a:p>
            <a:pPr lvl="1"/>
            <a:endParaRPr lang="en-US" sz="1400" dirty="0"/>
          </a:p>
          <a:p>
            <a:pPr lvl="1"/>
            <a:endParaRPr lang="en-US" sz="1400" dirty="0"/>
          </a:p>
          <a:p>
            <a:pPr lvl="1"/>
            <a:endParaRPr lang="en-US" sz="6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Positions</a:t>
            </a:r>
            <a:endParaRPr lang="en-US" u="sng" dirty="0"/>
          </a:p>
        </p:txBody>
      </p:sp>
      <p:pic>
        <p:nvPicPr>
          <p:cNvPr id="819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925" y="2362200"/>
            <a:ext cx="2476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4641712"/>
            <a:ext cx="3810000" cy="2215116"/>
          </a:xfrm>
          <a:prstGeom prst="rect">
            <a:avLst/>
          </a:prstGeom>
          <a:ln w="38100">
            <a:solidFill>
              <a:schemeClr val="tx1"/>
            </a:solidFill>
          </a:ln>
        </p:spPr>
      </p:pic>
    </p:spTree>
    <p:extLst>
      <p:ext uri="{BB962C8B-B14F-4D97-AF65-F5344CB8AC3E}">
        <p14:creationId xmlns:p14="http://schemas.microsoft.com/office/powerpoint/2010/main" val="36280071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dirty="0"/>
              <a:t>If an employee has more than one position click </a:t>
            </a:r>
            <a:r>
              <a:rPr lang="en-US" sz="1800" b="1" dirty="0" smtClean="0"/>
              <a:t>Add </a:t>
            </a:r>
            <a:r>
              <a:rPr lang="en-US" sz="1800" b="1" dirty="0"/>
              <a:t>Position </a:t>
            </a:r>
            <a:r>
              <a:rPr lang="en-US" sz="1800" dirty="0"/>
              <a:t>and fill in information for all positions for this employee’s contract. </a:t>
            </a:r>
          </a:p>
          <a:p>
            <a:r>
              <a:rPr lang="en-US" sz="1800" dirty="0" smtClean="0"/>
              <a:t>Click  </a:t>
            </a:r>
            <a:r>
              <a:rPr lang="en-US" sz="1800" b="1" dirty="0"/>
              <a:t>Return to Contract </a:t>
            </a:r>
            <a:r>
              <a:rPr lang="en-US" sz="1800" b="1" dirty="0" smtClean="0"/>
              <a:t>List </a:t>
            </a:r>
            <a:r>
              <a:rPr lang="en-US" sz="1800" dirty="0" smtClean="0"/>
              <a:t> upon completion of adding all necessary Positions</a:t>
            </a:r>
            <a:endParaRPr lang="en-US" sz="1800" dirty="0"/>
          </a:p>
          <a:p>
            <a:pPr lvl="1"/>
            <a:endParaRPr lang="en-US" sz="1000" dirty="0"/>
          </a:p>
          <a:p>
            <a:pPr lvl="1"/>
            <a:endParaRPr lang="en-US" sz="1400" dirty="0" smtClean="0"/>
          </a:p>
          <a:p>
            <a:pPr lvl="1"/>
            <a:endParaRPr lang="en-US" sz="1400" dirty="0" smtClean="0"/>
          </a:p>
          <a:p>
            <a:pPr lvl="1"/>
            <a:endParaRPr lang="en-US" sz="1400" dirty="0"/>
          </a:p>
          <a:p>
            <a:pPr lvl="1"/>
            <a:endParaRPr lang="en-US" sz="1400" dirty="0"/>
          </a:p>
          <a:p>
            <a:pPr lvl="1"/>
            <a:endParaRPr lang="en-US" sz="6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Positions</a:t>
            </a:r>
            <a:endParaRPr lang="en-US" u="sng"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048000"/>
            <a:ext cx="7691024" cy="1633419"/>
          </a:xfrm>
          <a:prstGeom prst="rect">
            <a:avLst/>
          </a:prstGeom>
          <a:ln w="38100">
            <a:solidFill>
              <a:schemeClr val="tx1"/>
            </a:solidFill>
          </a:ln>
        </p:spPr>
      </p:pic>
    </p:spTree>
    <p:extLst>
      <p:ext uri="{BB962C8B-B14F-4D97-AF65-F5344CB8AC3E}">
        <p14:creationId xmlns:p14="http://schemas.microsoft.com/office/powerpoint/2010/main" val="5649121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1800" dirty="0" smtClean="0"/>
          </a:p>
          <a:p>
            <a:r>
              <a:rPr lang="en-US" sz="2000" dirty="0" smtClean="0"/>
              <a:t>Please take this time to take a brief break.</a:t>
            </a:r>
          </a:p>
          <a:p>
            <a:endParaRPr lang="en-US" sz="1800" dirty="0" smtClean="0"/>
          </a:p>
          <a:p>
            <a:endParaRPr lang="en-US" sz="1800" dirty="0" smtClean="0"/>
          </a:p>
          <a:p>
            <a:endParaRPr lang="en-US" sz="1800" dirty="0"/>
          </a:p>
          <a:p>
            <a:endParaRPr lang="en-US" sz="1800" dirty="0" smtClean="0"/>
          </a:p>
          <a:p>
            <a:endParaRPr lang="en-US" sz="1800" dirty="0"/>
          </a:p>
          <a:p>
            <a:pPr marL="109728" indent="0">
              <a:buNone/>
            </a:pPr>
            <a:endParaRPr lang="en-US" sz="1800" dirty="0" smtClean="0"/>
          </a:p>
          <a:p>
            <a:endParaRPr lang="en-US" sz="1800" dirty="0" smtClean="0"/>
          </a:p>
          <a:p>
            <a:pPr lvl="1"/>
            <a:endParaRPr lang="en-US" sz="1600" dirty="0"/>
          </a:p>
          <a:p>
            <a:pPr lvl="1"/>
            <a:endParaRPr lang="en-US" sz="1600" dirty="0" smtClean="0"/>
          </a:p>
        </p:txBody>
      </p:sp>
      <p:sp>
        <p:nvSpPr>
          <p:cNvPr id="3" name="Title 2"/>
          <p:cNvSpPr>
            <a:spLocks noGrp="1"/>
          </p:cNvSpPr>
          <p:nvPr>
            <p:ph type="title"/>
          </p:nvPr>
        </p:nvSpPr>
        <p:spPr/>
        <p:txBody>
          <a:bodyPr>
            <a:normAutofit/>
          </a:bodyPr>
          <a:lstStyle/>
          <a:p>
            <a:pPr algn="ctr"/>
            <a:r>
              <a:rPr lang="en-US" u="sng" dirty="0" smtClean="0"/>
              <a:t>Break</a:t>
            </a:r>
            <a:endParaRPr lang="en-US" u="sng" dirty="0"/>
          </a:p>
        </p:txBody>
      </p:sp>
      <p:pic>
        <p:nvPicPr>
          <p:cNvPr id="11270" name="Picture 6" descr="C:\Users\mdavis\AppData\Local\Microsoft\Windows\Temporary Internet Files\Content.IE5\P2F3045J\MP91022103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2514600"/>
            <a:ext cx="2315889" cy="346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4054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dirty="0" smtClean="0"/>
              <a:t>Finance &gt; HR &gt; Staff Manager – HR Info </a:t>
            </a:r>
          </a:p>
          <a:p>
            <a:r>
              <a:rPr lang="en-US" sz="1800" dirty="0" smtClean="0"/>
              <a:t>General HR Attributes</a:t>
            </a:r>
          </a:p>
          <a:p>
            <a:r>
              <a:rPr lang="en-US" sz="1800" dirty="0" smtClean="0"/>
              <a:t>Federal Withholding Elections</a:t>
            </a:r>
          </a:p>
          <a:p>
            <a:r>
              <a:rPr lang="en-US" sz="1800" dirty="0" smtClean="0"/>
              <a:t>State Withholding Elections</a:t>
            </a:r>
          </a:p>
          <a:p>
            <a:r>
              <a:rPr lang="en-US" sz="1800" dirty="0" smtClean="0"/>
              <a:t>Payment Elections</a:t>
            </a:r>
          </a:p>
          <a:p>
            <a:r>
              <a:rPr lang="en-US" sz="1800" dirty="0" smtClean="0"/>
              <a:t>Leave Policy Elections</a:t>
            </a:r>
          </a:p>
          <a:p>
            <a:r>
              <a:rPr lang="en-US" sz="1800" dirty="0" smtClean="0"/>
              <a:t>Benefit Program Elections</a:t>
            </a:r>
          </a:p>
          <a:p>
            <a:r>
              <a:rPr lang="en-US" sz="1800" dirty="0" smtClean="0"/>
              <a:t>Additional Allowance Elections</a:t>
            </a:r>
            <a:endParaRPr lang="en-US" sz="1800" dirty="0"/>
          </a:p>
          <a:p>
            <a:pPr lvl="1"/>
            <a:endParaRPr lang="en-US" sz="1000" dirty="0"/>
          </a:p>
          <a:p>
            <a:pPr lvl="1"/>
            <a:endParaRPr lang="en-US" sz="1400" dirty="0" smtClean="0"/>
          </a:p>
          <a:p>
            <a:pPr lvl="1"/>
            <a:endParaRPr lang="en-US" sz="1400" dirty="0" smtClean="0"/>
          </a:p>
          <a:p>
            <a:pPr lvl="1"/>
            <a:endParaRPr lang="en-US" sz="1400" dirty="0"/>
          </a:p>
          <a:p>
            <a:pPr lvl="1"/>
            <a:endParaRPr lang="en-US" sz="1400" dirty="0"/>
          </a:p>
          <a:p>
            <a:pPr lvl="1"/>
            <a:endParaRPr lang="en-US" sz="6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HR Info</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4191000"/>
            <a:ext cx="5447619" cy="2523810"/>
          </a:xfrm>
          <a:prstGeom prst="rect">
            <a:avLst/>
          </a:prstGeom>
          <a:ln w="38100">
            <a:solidFill>
              <a:schemeClr val="tx1"/>
            </a:solidFill>
          </a:ln>
        </p:spPr>
      </p:pic>
    </p:spTree>
    <p:extLst>
      <p:ext uri="{BB962C8B-B14F-4D97-AF65-F5344CB8AC3E}">
        <p14:creationId xmlns:p14="http://schemas.microsoft.com/office/powerpoint/2010/main" val="21943441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2000" b="1" u="sng" dirty="0" smtClean="0"/>
          </a:p>
          <a:p>
            <a:r>
              <a:rPr lang="en-US" sz="2000" b="1" u="sng" dirty="0" smtClean="0"/>
              <a:t>General HR Attributes </a:t>
            </a:r>
            <a:r>
              <a:rPr lang="en-US" sz="2000" dirty="0" smtClean="0"/>
              <a:t>replaces the previous General Information section </a:t>
            </a:r>
            <a:r>
              <a:rPr lang="en-US" sz="2000" dirty="0" smtClean="0"/>
              <a:t>in the HR Manager</a:t>
            </a:r>
            <a:endParaRPr lang="en-US" sz="2000" dirty="0"/>
          </a:p>
          <a:p>
            <a:pPr lvl="1"/>
            <a:endParaRPr lang="en-US" sz="1400" dirty="0" smtClean="0"/>
          </a:p>
          <a:p>
            <a:pPr lvl="1"/>
            <a:endParaRPr lang="en-US" sz="1400" dirty="0" smtClean="0"/>
          </a:p>
          <a:p>
            <a:pPr lvl="1"/>
            <a:endParaRPr lang="en-US" sz="1400" dirty="0"/>
          </a:p>
          <a:p>
            <a:pPr lvl="1"/>
            <a:endParaRPr lang="en-US" sz="1400" dirty="0"/>
          </a:p>
          <a:p>
            <a:pPr lvl="1"/>
            <a:endParaRPr lang="en-US" sz="600" dirty="0"/>
          </a:p>
          <a:p>
            <a:endParaRPr lang="en-US" dirty="0"/>
          </a:p>
        </p:txBody>
      </p:sp>
      <p:sp>
        <p:nvSpPr>
          <p:cNvPr id="2" name="Title 1"/>
          <p:cNvSpPr>
            <a:spLocks noGrp="1"/>
          </p:cNvSpPr>
          <p:nvPr>
            <p:ph type="title"/>
          </p:nvPr>
        </p:nvSpPr>
        <p:spPr/>
        <p:txBody>
          <a:bodyPr>
            <a:normAutofit fontScale="90000"/>
          </a:bodyPr>
          <a:lstStyle/>
          <a:p>
            <a:pPr algn="ctr"/>
            <a:r>
              <a:rPr lang="en-US" u="sng" dirty="0" smtClean="0"/>
              <a:t>Staff Manager – General HR Attributes</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895600"/>
            <a:ext cx="6180953" cy="2542857"/>
          </a:xfrm>
          <a:prstGeom prst="rect">
            <a:avLst/>
          </a:prstGeom>
          <a:ln w="38100">
            <a:solidFill>
              <a:schemeClr val="tx1"/>
            </a:solidFill>
          </a:ln>
        </p:spPr>
      </p:pic>
    </p:spTree>
    <p:extLst>
      <p:ext uri="{BB962C8B-B14F-4D97-AF65-F5344CB8AC3E}">
        <p14:creationId xmlns:p14="http://schemas.microsoft.com/office/powerpoint/2010/main" val="33265865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b="1" u="sng" dirty="0" smtClean="0"/>
              <a:t>Primary </a:t>
            </a:r>
            <a:r>
              <a:rPr lang="en-US" sz="1800" b="1" u="sng" dirty="0"/>
              <a:t>Facility</a:t>
            </a:r>
            <a:r>
              <a:rPr lang="en-US" sz="1800" b="1" dirty="0"/>
              <a:t> </a:t>
            </a:r>
            <a:r>
              <a:rPr lang="en-US" sz="1800" dirty="0"/>
              <a:t>and </a:t>
            </a:r>
            <a:r>
              <a:rPr lang="en-US" sz="1800" b="1" u="sng" dirty="0"/>
              <a:t>Employment Status</a:t>
            </a:r>
            <a:r>
              <a:rPr lang="en-US" sz="1800" b="1" dirty="0"/>
              <a:t> </a:t>
            </a:r>
            <a:r>
              <a:rPr lang="en-US" sz="1800" dirty="0"/>
              <a:t>are </a:t>
            </a:r>
            <a:r>
              <a:rPr lang="en-US" sz="1800" dirty="0" smtClean="0"/>
              <a:t>pre-filled. Can edit.</a:t>
            </a:r>
            <a:endParaRPr lang="en-US" sz="1800" dirty="0"/>
          </a:p>
          <a:p>
            <a:r>
              <a:rPr lang="en-US" sz="1800" b="1" u="sng" dirty="0" smtClean="0"/>
              <a:t>Degree </a:t>
            </a:r>
            <a:r>
              <a:rPr lang="en-US" sz="1800" b="1" u="sng" dirty="0"/>
              <a:t>Type</a:t>
            </a:r>
            <a:r>
              <a:rPr lang="en-US" sz="1800" b="1" dirty="0"/>
              <a:t> – </a:t>
            </a:r>
            <a:r>
              <a:rPr lang="en-US" sz="1800" dirty="0"/>
              <a:t>Select the highest degree the employee has </a:t>
            </a:r>
            <a:r>
              <a:rPr lang="en-US" sz="1800" dirty="0" smtClean="0"/>
              <a:t>received.</a:t>
            </a:r>
            <a:endParaRPr lang="en-US" sz="1800" dirty="0"/>
          </a:p>
          <a:p>
            <a:r>
              <a:rPr lang="en-US" sz="1800" b="1" u="sng" dirty="0" smtClean="0"/>
              <a:t>Eligible </a:t>
            </a:r>
            <a:r>
              <a:rPr lang="en-US" sz="1800" b="1" u="sng" dirty="0"/>
              <a:t>for Rehire</a:t>
            </a:r>
            <a:r>
              <a:rPr lang="en-US" sz="1800" b="1" dirty="0"/>
              <a:t> – </a:t>
            </a:r>
            <a:r>
              <a:rPr lang="en-US" sz="1800" dirty="0"/>
              <a:t>Upon termination select if the employee is eligible for rehire with the district.</a:t>
            </a:r>
          </a:p>
          <a:p>
            <a:r>
              <a:rPr lang="en-US" sz="1800" b="1" u="sng" dirty="0" smtClean="0"/>
              <a:t>Original </a:t>
            </a:r>
            <a:r>
              <a:rPr lang="en-US" sz="1800" b="1" u="sng" dirty="0"/>
              <a:t>Hire Date</a:t>
            </a:r>
            <a:r>
              <a:rPr lang="en-US" sz="1800" b="1" dirty="0"/>
              <a:t> – </a:t>
            </a:r>
            <a:r>
              <a:rPr lang="en-US" sz="1800" dirty="0"/>
              <a:t>Enter the </a:t>
            </a:r>
            <a:r>
              <a:rPr lang="en-US" sz="1800" dirty="0" smtClean="0"/>
              <a:t>hire </a:t>
            </a:r>
            <a:r>
              <a:rPr lang="en-US" sz="1800" dirty="0"/>
              <a:t>date of the </a:t>
            </a:r>
            <a:r>
              <a:rPr lang="en-US" sz="1800" dirty="0" smtClean="0"/>
              <a:t>employee, MMDDYYYY</a:t>
            </a:r>
            <a:endParaRPr lang="en-US" sz="1800" dirty="0"/>
          </a:p>
          <a:p>
            <a:r>
              <a:rPr lang="en-US" sz="1800" b="1" u="sng" dirty="0" smtClean="0"/>
              <a:t>Retirement </a:t>
            </a:r>
            <a:r>
              <a:rPr lang="en-US" sz="1800" b="1" u="sng" dirty="0"/>
              <a:t>Date</a:t>
            </a:r>
            <a:r>
              <a:rPr lang="en-US" sz="1800" b="1" dirty="0"/>
              <a:t> – </a:t>
            </a:r>
            <a:r>
              <a:rPr lang="en-US" sz="1800" dirty="0"/>
              <a:t>Enter the retirement date of the </a:t>
            </a:r>
            <a:r>
              <a:rPr lang="en-US" sz="1800" dirty="0" smtClean="0"/>
              <a:t>employee, </a:t>
            </a:r>
            <a:r>
              <a:rPr lang="en-US" sz="1800" dirty="0"/>
              <a:t>if </a:t>
            </a:r>
            <a:r>
              <a:rPr lang="en-US" sz="1800" dirty="0" smtClean="0"/>
              <a:t>applicable, </a:t>
            </a:r>
            <a:r>
              <a:rPr lang="en-US" sz="1800" dirty="0"/>
              <a:t>MMDDYYYY</a:t>
            </a:r>
            <a:endParaRPr lang="en-US" sz="1800" dirty="0" smtClean="0"/>
          </a:p>
          <a:p>
            <a:pPr lvl="1"/>
            <a:endParaRPr lang="en-US" sz="1400" dirty="0" smtClean="0"/>
          </a:p>
          <a:p>
            <a:pPr lvl="1"/>
            <a:endParaRPr lang="en-US" sz="1400" dirty="0" smtClean="0"/>
          </a:p>
          <a:p>
            <a:pPr lvl="1"/>
            <a:endParaRPr lang="en-US" sz="1400" dirty="0"/>
          </a:p>
          <a:p>
            <a:pPr lvl="1"/>
            <a:endParaRPr lang="en-US" sz="1400" dirty="0"/>
          </a:p>
          <a:p>
            <a:pPr lvl="1"/>
            <a:endParaRPr lang="en-US" sz="600" dirty="0"/>
          </a:p>
          <a:p>
            <a:endParaRPr lang="en-US" dirty="0"/>
          </a:p>
        </p:txBody>
      </p:sp>
      <p:sp>
        <p:nvSpPr>
          <p:cNvPr id="2" name="Title 1"/>
          <p:cNvSpPr>
            <a:spLocks noGrp="1"/>
          </p:cNvSpPr>
          <p:nvPr>
            <p:ph type="title"/>
          </p:nvPr>
        </p:nvSpPr>
        <p:spPr/>
        <p:txBody>
          <a:bodyPr>
            <a:normAutofit fontScale="90000"/>
          </a:bodyPr>
          <a:lstStyle/>
          <a:p>
            <a:pPr algn="ctr"/>
            <a:r>
              <a:rPr lang="en-US" u="sng" dirty="0" smtClean="0"/>
              <a:t>Staff Manager – General HR Attributes</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9" y="3733800"/>
            <a:ext cx="6906985" cy="2479430"/>
          </a:xfrm>
          <a:prstGeom prst="rect">
            <a:avLst/>
          </a:prstGeom>
          <a:ln w="38100">
            <a:solidFill>
              <a:schemeClr val="tx1"/>
            </a:solidFill>
          </a:ln>
        </p:spPr>
      </p:pic>
    </p:spTree>
    <p:extLst>
      <p:ext uri="{BB962C8B-B14F-4D97-AF65-F5344CB8AC3E}">
        <p14:creationId xmlns:p14="http://schemas.microsoft.com/office/powerpoint/2010/main" val="2689842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1800" dirty="0" smtClean="0"/>
          </a:p>
          <a:p>
            <a:r>
              <a:rPr lang="en-US" sz="1800" dirty="0"/>
              <a:t>T</a:t>
            </a:r>
            <a:r>
              <a:rPr lang="en-US" sz="1800" dirty="0" smtClean="0"/>
              <a:t>he federal withholding tables will now calculate based on the monthly taxable instead of the annualized amount; therefore, if an employee is entered into the system mid-year, their federal withholding deduction amount will be based on their monthly taxable instead of the </a:t>
            </a:r>
            <a:r>
              <a:rPr lang="en-US" sz="1800" dirty="0" smtClean="0"/>
              <a:t>current annualized </a:t>
            </a:r>
            <a:r>
              <a:rPr lang="en-US" sz="1800" dirty="0" smtClean="0"/>
              <a:t>salary.</a:t>
            </a:r>
            <a:endParaRPr lang="en-US" sz="1400" dirty="0" smtClean="0"/>
          </a:p>
          <a:p>
            <a:pPr lvl="1"/>
            <a:endParaRPr lang="en-US" sz="1400" dirty="0"/>
          </a:p>
          <a:p>
            <a:pPr lvl="1"/>
            <a:endParaRPr lang="en-US" sz="1400" dirty="0"/>
          </a:p>
          <a:p>
            <a:pPr lvl="1"/>
            <a:endParaRPr lang="en-US" sz="600" dirty="0"/>
          </a:p>
          <a:p>
            <a:endParaRPr lang="en-US" dirty="0"/>
          </a:p>
        </p:txBody>
      </p:sp>
      <p:sp>
        <p:nvSpPr>
          <p:cNvPr id="2" name="Title 1"/>
          <p:cNvSpPr>
            <a:spLocks noGrp="1"/>
          </p:cNvSpPr>
          <p:nvPr>
            <p:ph type="title"/>
          </p:nvPr>
        </p:nvSpPr>
        <p:spPr/>
        <p:txBody>
          <a:bodyPr>
            <a:normAutofit fontScale="90000"/>
          </a:bodyPr>
          <a:lstStyle/>
          <a:p>
            <a:pPr algn="ctr"/>
            <a:r>
              <a:rPr lang="en-US" u="sng" dirty="0" smtClean="0"/>
              <a:t>Staff Manager – Federal Withholding Elections</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60" y="3733800"/>
            <a:ext cx="8000001" cy="2152381"/>
          </a:xfrm>
          <a:prstGeom prst="rect">
            <a:avLst/>
          </a:prstGeom>
          <a:ln w="38100">
            <a:solidFill>
              <a:schemeClr val="tx1"/>
            </a:solidFill>
          </a:ln>
        </p:spPr>
      </p:pic>
    </p:spTree>
    <p:extLst>
      <p:ext uri="{BB962C8B-B14F-4D97-AF65-F5344CB8AC3E}">
        <p14:creationId xmlns:p14="http://schemas.microsoft.com/office/powerpoint/2010/main" val="17890300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b="1" u="sng" dirty="0"/>
              <a:t>Filing Status</a:t>
            </a:r>
            <a:r>
              <a:rPr lang="en-US" sz="1800" b="1" dirty="0"/>
              <a:t> – </a:t>
            </a:r>
            <a:r>
              <a:rPr lang="en-US" sz="1800" dirty="0"/>
              <a:t>Use drop down box to select which tax table (Single or Married) the employee has elected. </a:t>
            </a:r>
            <a:endParaRPr lang="en-US" sz="1800" dirty="0" smtClean="0"/>
          </a:p>
          <a:p>
            <a:pPr lvl="1"/>
            <a:r>
              <a:rPr lang="en-US" sz="1400" u="sng" dirty="0" smtClean="0">
                <a:hlinkClick r:id="rId3"/>
              </a:rPr>
              <a:t>Click here to view publication 15</a:t>
            </a:r>
            <a:endParaRPr lang="en-US" sz="1400" dirty="0"/>
          </a:p>
          <a:p>
            <a:r>
              <a:rPr lang="en-US" sz="1800" b="1" u="sng" dirty="0" smtClean="0"/>
              <a:t>Allowances</a:t>
            </a:r>
            <a:r>
              <a:rPr lang="en-US" sz="1800" b="1" dirty="0" smtClean="0"/>
              <a:t> </a:t>
            </a:r>
            <a:r>
              <a:rPr lang="en-US" sz="1800" b="1" dirty="0"/>
              <a:t>– </a:t>
            </a:r>
            <a:r>
              <a:rPr lang="en-US" sz="1800" dirty="0"/>
              <a:t>Enter the </a:t>
            </a:r>
            <a:r>
              <a:rPr lang="en-US" sz="1800" dirty="0" smtClean="0"/>
              <a:t># of allowances from the employee’s W-4</a:t>
            </a:r>
            <a:endParaRPr lang="en-US" sz="1800" dirty="0"/>
          </a:p>
          <a:p>
            <a:r>
              <a:rPr lang="en-US" sz="1800" b="1" u="sng" dirty="0" smtClean="0"/>
              <a:t>Additional </a:t>
            </a:r>
            <a:r>
              <a:rPr lang="en-US" sz="1800" b="1" u="sng" dirty="0"/>
              <a:t>Withholding</a:t>
            </a:r>
            <a:r>
              <a:rPr lang="en-US" sz="1800" b="1" dirty="0"/>
              <a:t> – </a:t>
            </a:r>
            <a:r>
              <a:rPr lang="en-US" sz="1800" dirty="0"/>
              <a:t>Use the drop down box to select if employee has requested an additional amount to be deducted for withholding. </a:t>
            </a:r>
            <a:r>
              <a:rPr lang="en-US" sz="1800" i="1" dirty="0"/>
              <a:t> **If this is selected an additional field will appear on the screen</a:t>
            </a:r>
            <a:r>
              <a:rPr lang="en-US" sz="1800" i="1" dirty="0" smtClean="0"/>
              <a:t>.**</a:t>
            </a:r>
            <a:endParaRPr lang="en-US" sz="1400" i="1" dirty="0" smtClean="0"/>
          </a:p>
          <a:p>
            <a:pPr lvl="1"/>
            <a:endParaRPr lang="en-US" sz="1400" dirty="0" smtClean="0"/>
          </a:p>
          <a:p>
            <a:pPr lvl="1"/>
            <a:endParaRPr lang="en-US" sz="1400" dirty="0"/>
          </a:p>
          <a:p>
            <a:pPr lvl="1"/>
            <a:endParaRPr lang="en-US" sz="1400" dirty="0"/>
          </a:p>
          <a:p>
            <a:pPr lvl="1"/>
            <a:endParaRPr lang="en-US" sz="600" dirty="0"/>
          </a:p>
          <a:p>
            <a:endParaRPr lang="en-US" dirty="0"/>
          </a:p>
        </p:txBody>
      </p:sp>
      <p:sp>
        <p:nvSpPr>
          <p:cNvPr id="2" name="Title 1"/>
          <p:cNvSpPr>
            <a:spLocks noGrp="1"/>
          </p:cNvSpPr>
          <p:nvPr>
            <p:ph type="title"/>
          </p:nvPr>
        </p:nvSpPr>
        <p:spPr/>
        <p:txBody>
          <a:bodyPr>
            <a:normAutofit fontScale="90000"/>
          </a:bodyPr>
          <a:lstStyle/>
          <a:p>
            <a:pPr algn="ctr"/>
            <a:r>
              <a:rPr lang="en-US" u="sng" dirty="0" smtClean="0"/>
              <a:t>Staff Manager – Federal Withholding Elections</a:t>
            </a:r>
            <a:endParaRPr lang="en-US" u="sng"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599" y="3886200"/>
            <a:ext cx="7468643" cy="2676899"/>
          </a:xfrm>
          <a:prstGeom prst="rect">
            <a:avLst/>
          </a:prstGeom>
          <a:ln w="38100">
            <a:solidFill>
              <a:schemeClr val="tx1"/>
            </a:solidFill>
          </a:ln>
        </p:spPr>
      </p:pic>
    </p:spTree>
    <p:extLst>
      <p:ext uri="{BB962C8B-B14F-4D97-AF65-F5344CB8AC3E}">
        <p14:creationId xmlns:p14="http://schemas.microsoft.com/office/powerpoint/2010/main" val="2412794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804333"/>
            <a:ext cx="2133600" cy="2292909"/>
          </a:xfrm>
          <a:prstGeom prst="rect">
            <a:avLst/>
          </a:prstGeom>
        </p:spPr>
      </p:pic>
      <p:sp>
        <p:nvSpPr>
          <p:cNvPr id="3" name="Content Placeholder 2"/>
          <p:cNvSpPr>
            <a:spLocks noGrp="1"/>
          </p:cNvSpPr>
          <p:nvPr>
            <p:ph idx="1"/>
          </p:nvPr>
        </p:nvSpPr>
        <p:spPr>
          <a:xfrm>
            <a:off x="457200" y="1481328"/>
            <a:ext cx="8229600" cy="4843272"/>
          </a:xfrm>
        </p:spPr>
        <p:txBody>
          <a:bodyPr>
            <a:normAutofit fontScale="92500"/>
          </a:bodyPr>
          <a:lstStyle/>
          <a:p>
            <a:r>
              <a:rPr lang="en-US" dirty="0" smtClean="0"/>
              <a:t>Today’s Agenda</a:t>
            </a:r>
            <a:endParaRPr lang="en-US" dirty="0"/>
          </a:p>
          <a:p>
            <a:pPr lvl="2">
              <a:buFont typeface="Wingdings" pitchFamily="2" charset="2"/>
              <a:buChar char="§"/>
            </a:pPr>
            <a:endParaRPr lang="en-US" sz="600" dirty="0" smtClean="0"/>
          </a:p>
          <a:p>
            <a:pPr lvl="2">
              <a:buFont typeface="Wingdings" pitchFamily="2" charset="2"/>
              <a:buChar char="§"/>
            </a:pPr>
            <a:r>
              <a:rPr lang="en-US" dirty="0" smtClean="0"/>
              <a:t>Discuss new features in HR Setup</a:t>
            </a:r>
          </a:p>
          <a:p>
            <a:pPr lvl="3">
              <a:buFont typeface="Wingdings" pitchFamily="2" charset="2"/>
              <a:buChar char="§"/>
            </a:pPr>
            <a:r>
              <a:rPr lang="en-US" dirty="0" smtClean="0"/>
              <a:t>Setting payroll and liability default codes</a:t>
            </a:r>
          </a:p>
          <a:p>
            <a:pPr lvl="3">
              <a:buFont typeface="Wingdings" pitchFamily="2" charset="2"/>
              <a:buChar char="§"/>
            </a:pPr>
            <a:r>
              <a:rPr lang="en-US" dirty="0" smtClean="0"/>
              <a:t>Tracking endorsements and highly qualified staff</a:t>
            </a:r>
          </a:p>
          <a:p>
            <a:pPr lvl="3">
              <a:buFont typeface="Wingdings" pitchFamily="2" charset="2"/>
              <a:buChar char="§"/>
            </a:pPr>
            <a:r>
              <a:rPr lang="en-US" dirty="0" smtClean="0"/>
              <a:t>Addition of Associate’s Degree in Degree Types</a:t>
            </a:r>
          </a:p>
          <a:p>
            <a:pPr lvl="3">
              <a:buFont typeface="Wingdings" pitchFamily="2" charset="2"/>
              <a:buChar char="§"/>
            </a:pPr>
            <a:r>
              <a:rPr lang="en-US" dirty="0" smtClean="0"/>
              <a:t>Assigning Leave Policies instead of Leave Groups</a:t>
            </a:r>
          </a:p>
          <a:p>
            <a:pPr lvl="3">
              <a:buFont typeface="Wingdings" pitchFamily="2" charset="2"/>
              <a:buChar char="§"/>
            </a:pPr>
            <a:r>
              <a:rPr lang="en-US" dirty="0" smtClean="0"/>
              <a:t>Roles of Contract Types</a:t>
            </a:r>
          </a:p>
          <a:p>
            <a:pPr lvl="3">
              <a:buFont typeface="Wingdings" pitchFamily="2" charset="2"/>
              <a:buChar char="§"/>
            </a:pPr>
            <a:r>
              <a:rPr lang="en-US" dirty="0" smtClean="0"/>
              <a:t>Promoting Contracts instead of Service Records</a:t>
            </a:r>
          </a:p>
          <a:p>
            <a:pPr lvl="3">
              <a:buFont typeface="Wingdings" pitchFamily="2" charset="2"/>
              <a:buChar char="§"/>
            </a:pPr>
            <a:endParaRPr lang="en-US" dirty="0" smtClean="0"/>
          </a:p>
          <a:p>
            <a:pPr lvl="2">
              <a:buFont typeface="Wingdings" pitchFamily="2" charset="2"/>
              <a:buChar char="§"/>
            </a:pPr>
            <a:r>
              <a:rPr lang="en-US" dirty="0"/>
              <a:t>Discuss new features in </a:t>
            </a:r>
            <a:r>
              <a:rPr lang="en-US" dirty="0" smtClean="0"/>
              <a:t>HR Staff Manager</a:t>
            </a:r>
          </a:p>
          <a:p>
            <a:pPr lvl="3">
              <a:buFont typeface="Wingdings" pitchFamily="2" charset="2"/>
              <a:buChar char="§"/>
            </a:pPr>
            <a:r>
              <a:rPr lang="en-US" dirty="0" smtClean="0"/>
              <a:t>How to set up a new </a:t>
            </a:r>
            <a:r>
              <a:rPr lang="en-US" dirty="0" smtClean="0"/>
              <a:t>employee</a:t>
            </a:r>
          </a:p>
          <a:p>
            <a:pPr lvl="3">
              <a:buFont typeface="Wingdings" pitchFamily="2" charset="2"/>
              <a:buChar char="§"/>
            </a:pPr>
            <a:endParaRPr lang="en-US" dirty="0"/>
          </a:p>
          <a:p>
            <a:r>
              <a:rPr lang="en-US" u="sng" dirty="0" smtClean="0">
                <a:hlinkClick r:id="rId4"/>
              </a:rPr>
              <a:t>Click here for Documentation and Power Points</a:t>
            </a:r>
            <a:endParaRPr lang="en-US" dirty="0"/>
          </a:p>
        </p:txBody>
      </p:sp>
      <p:sp>
        <p:nvSpPr>
          <p:cNvPr id="2" name="Title 1"/>
          <p:cNvSpPr>
            <a:spLocks noGrp="1"/>
          </p:cNvSpPr>
          <p:nvPr>
            <p:ph type="title"/>
          </p:nvPr>
        </p:nvSpPr>
        <p:spPr/>
        <p:txBody>
          <a:bodyPr/>
          <a:lstStyle/>
          <a:p>
            <a:pPr algn="ctr"/>
            <a:r>
              <a:rPr lang="en-US" u="sng" dirty="0" smtClean="0"/>
              <a:t>Introduction/Goals</a:t>
            </a:r>
            <a:endParaRPr lang="en-US" u="sng" dirty="0"/>
          </a:p>
        </p:txBody>
      </p:sp>
    </p:spTree>
    <p:extLst>
      <p:ext uri="{BB962C8B-B14F-4D97-AF65-F5344CB8AC3E}">
        <p14:creationId xmlns:p14="http://schemas.microsoft.com/office/powerpoint/2010/main" val="36342042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2000" b="1" dirty="0" smtClean="0"/>
          </a:p>
          <a:p>
            <a:r>
              <a:rPr lang="en-US" sz="2000" b="1" dirty="0" smtClean="0"/>
              <a:t>State </a:t>
            </a:r>
            <a:r>
              <a:rPr lang="en-US" sz="2000" b="1" dirty="0"/>
              <a:t>Withholding Elections </a:t>
            </a:r>
            <a:r>
              <a:rPr lang="en-US" sz="2000" b="1" dirty="0" smtClean="0"/>
              <a:t>– </a:t>
            </a:r>
            <a:r>
              <a:rPr lang="en-US" sz="2000" dirty="0" smtClean="0"/>
              <a:t>None in Texas</a:t>
            </a:r>
            <a:endParaRPr lang="en-US" sz="2000" dirty="0" smtClean="0"/>
          </a:p>
          <a:p>
            <a:pPr lvl="1"/>
            <a:endParaRPr lang="en-US" sz="1400" dirty="0"/>
          </a:p>
          <a:p>
            <a:pPr lvl="1"/>
            <a:endParaRPr lang="en-US" sz="1400" dirty="0"/>
          </a:p>
          <a:p>
            <a:pPr lvl="1"/>
            <a:endParaRPr lang="en-US" sz="600" dirty="0"/>
          </a:p>
          <a:p>
            <a:endParaRPr lang="en-US" dirty="0"/>
          </a:p>
        </p:txBody>
      </p:sp>
      <p:sp>
        <p:nvSpPr>
          <p:cNvPr id="2" name="Title 1"/>
          <p:cNvSpPr>
            <a:spLocks noGrp="1"/>
          </p:cNvSpPr>
          <p:nvPr>
            <p:ph type="title"/>
          </p:nvPr>
        </p:nvSpPr>
        <p:spPr/>
        <p:txBody>
          <a:bodyPr>
            <a:normAutofit fontScale="90000"/>
          </a:bodyPr>
          <a:lstStyle/>
          <a:p>
            <a:pPr algn="ctr"/>
            <a:r>
              <a:rPr lang="en-US" u="sng" dirty="0" smtClean="0"/>
              <a:t>Staff Manager – State Withholding Elections</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626" y="2843045"/>
            <a:ext cx="7506748" cy="2391109"/>
          </a:xfrm>
          <a:prstGeom prst="rect">
            <a:avLst/>
          </a:prstGeom>
          <a:ln w="38100">
            <a:solidFill>
              <a:schemeClr val="tx1"/>
            </a:solidFill>
          </a:ln>
        </p:spPr>
      </p:pic>
    </p:spTree>
    <p:extLst>
      <p:ext uri="{BB962C8B-B14F-4D97-AF65-F5344CB8AC3E}">
        <p14:creationId xmlns:p14="http://schemas.microsoft.com/office/powerpoint/2010/main" val="24498322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2000" b="1" dirty="0" smtClean="0"/>
              <a:t>Payment Elections </a:t>
            </a:r>
            <a:r>
              <a:rPr lang="en-US" sz="2000" dirty="0" smtClean="0"/>
              <a:t>– this feature includes the direct deposit information for the employee.</a:t>
            </a:r>
          </a:p>
          <a:p>
            <a:r>
              <a:rPr lang="en-US" sz="2000" dirty="0" smtClean="0"/>
              <a:t>Click </a:t>
            </a:r>
            <a:r>
              <a:rPr lang="en-US" sz="2000" b="1" dirty="0"/>
              <a:t>Change Election</a:t>
            </a:r>
            <a:endParaRPr lang="en-US" sz="2000" dirty="0"/>
          </a:p>
          <a:p>
            <a:pPr lvl="1"/>
            <a:endParaRPr lang="en-US" sz="1400" dirty="0"/>
          </a:p>
          <a:p>
            <a:pPr lvl="1"/>
            <a:endParaRPr lang="en-US" sz="1400" dirty="0"/>
          </a:p>
          <a:p>
            <a:pPr lvl="1"/>
            <a:endParaRPr lang="en-US" sz="600" dirty="0"/>
          </a:p>
          <a:p>
            <a:endParaRPr lang="en-US" dirty="0"/>
          </a:p>
        </p:txBody>
      </p:sp>
      <p:sp>
        <p:nvSpPr>
          <p:cNvPr id="2" name="Title 1"/>
          <p:cNvSpPr>
            <a:spLocks noGrp="1"/>
          </p:cNvSpPr>
          <p:nvPr>
            <p:ph type="title"/>
          </p:nvPr>
        </p:nvSpPr>
        <p:spPr/>
        <p:txBody>
          <a:bodyPr>
            <a:normAutofit fontScale="90000"/>
          </a:bodyPr>
          <a:lstStyle/>
          <a:p>
            <a:pPr algn="ctr"/>
            <a:r>
              <a:rPr lang="en-US" u="sng" dirty="0" smtClean="0"/>
              <a:t>Staff Manager – Payment Elections</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971800"/>
            <a:ext cx="8373644" cy="2429214"/>
          </a:xfrm>
          <a:prstGeom prst="rect">
            <a:avLst/>
          </a:prstGeom>
          <a:ln w="38100">
            <a:solidFill>
              <a:schemeClr val="tx1"/>
            </a:solidFill>
          </a:ln>
        </p:spPr>
      </p:pic>
    </p:spTree>
    <p:extLst>
      <p:ext uri="{BB962C8B-B14F-4D97-AF65-F5344CB8AC3E}">
        <p14:creationId xmlns:p14="http://schemas.microsoft.com/office/powerpoint/2010/main" val="6237600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dirty="0" smtClean="0"/>
              <a:t>How to set up for an employee to receive a </a:t>
            </a:r>
            <a:r>
              <a:rPr lang="en-US" sz="1800" b="1" dirty="0" smtClean="0"/>
              <a:t>Live Check</a:t>
            </a:r>
            <a:endParaRPr lang="en-US" sz="1800" b="1" dirty="0"/>
          </a:p>
          <a:p>
            <a:r>
              <a:rPr lang="en-US" sz="1800" b="1" u="sng" dirty="0" smtClean="0"/>
              <a:t>Election </a:t>
            </a:r>
            <a:r>
              <a:rPr lang="en-US" sz="1800" b="1" u="sng" dirty="0"/>
              <a:t>Type</a:t>
            </a:r>
            <a:r>
              <a:rPr lang="en-US" sz="1800" b="1" dirty="0"/>
              <a:t> – </a:t>
            </a:r>
            <a:r>
              <a:rPr lang="en-US" sz="1800" dirty="0"/>
              <a:t>Select </a:t>
            </a:r>
            <a:r>
              <a:rPr lang="en-US" sz="1800" dirty="0" smtClean="0"/>
              <a:t>Live Check </a:t>
            </a:r>
            <a:r>
              <a:rPr lang="en-US" sz="1800" dirty="0"/>
              <a:t>from the drop down box </a:t>
            </a:r>
            <a:endParaRPr lang="en-US" sz="1800" dirty="0" smtClean="0"/>
          </a:p>
          <a:p>
            <a:r>
              <a:rPr lang="en-US" sz="1800" b="1" u="sng" dirty="0" smtClean="0"/>
              <a:t>Effective </a:t>
            </a:r>
            <a:r>
              <a:rPr lang="en-US" sz="1800" b="1" u="sng" dirty="0"/>
              <a:t>Date</a:t>
            </a:r>
            <a:r>
              <a:rPr lang="en-US" sz="1800" b="1" dirty="0"/>
              <a:t> – </a:t>
            </a:r>
            <a:r>
              <a:rPr lang="en-US" sz="1800" dirty="0"/>
              <a:t>Enter the effective date of the payment election</a:t>
            </a:r>
          </a:p>
          <a:p>
            <a:pPr lvl="1"/>
            <a:endParaRPr lang="en-US" sz="1400" dirty="0"/>
          </a:p>
          <a:p>
            <a:pPr lvl="1"/>
            <a:endParaRPr lang="en-US" sz="1400" dirty="0"/>
          </a:p>
          <a:p>
            <a:pPr lvl="1"/>
            <a:endParaRPr lang="en-US" sz="600" dirty="0"/>
          </a:p>
          <a:p>
            <a:endParaRPr lang="en-US" dirty="0"/>
          </a:p>
        </p:txBody>
      </p:sp>
      <p:sp>
        <p:nvSpPr>
          <p:cNvPr id="2" name="Title 1"/>
          <p:cNvSpPr>
            <a:spLocks noGrp="1"/>
          </p:cNvSpPr>
          <p:nvPr>
            <p:ph type="title"/>
          </p:nvPr>
        </p:nvSpPr>
        <p:spPr/>
        <p:txBody>
          <a:bodyPr>
            <a:normAutofit fontScale="90000"/>
          </a:bodyPr>
          <a:lstStyle/>
          <a:p>
            <a:pPr algn="ctr"/>
            <a:r>
              <a:rPr lang="en-US" u="sng" dirty="0" smtClean="0"/>
              <a:t>Staff Manager – Payment Elections</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429" y="3124200"/>
            <a:ext cx="7849696" cy="2133898"/>
          </a:xfrm>
          <a:prstGeom prst="rect">
            <a:avLst/>
          </a:prstGeom>
          <a:ln w="38100">
            <a:solidFill>
              <a:schemeClr val="tx1"/>
            </a:solidFill>
          </a:ln>
        </p:spPr>
      </p:pic>
    </p:spTree>
    <p:extLst>
      <p:ext uri="{BB962C8B-B14F-4D97-AF65-F5344CB8AC3E}">
        <p14:creationId xmlns:p14="http://schemas.microsoft.com/office/powerpoint/2010/main" val="11460862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dirty="0" smtClean="0"/>
              <a:t>How to set up for an employee to receive a </a:t>
            </a:r>
            <a:r>
              <a:rPr lang="en-US" sz="1800" b="1" dirty="0" smtClean="0"/>
              <a:t>Direct Deposit</a:t>
            </a:r>
            <a:endParaRPr lang="en-US" sz="1800" b="1" dirty="0"/>
          </a:p>
          <a:p>
            <a:r>
              <a:rPr lang="en-US" sz="1800" b="1" u="sng" dirty="0" smtClean="0"/>
              <a:t>Election </a:t>
            </a:r>
            <a:r>
              <a:rPr lang="en-US" sz="1800" b="1" u="sng" dirty="0"/>
              <a:t>Type</a:t>
            </a:r>
            <a:r>
              <a:rPr lang="en-US" sz="1800" b="1" dirty="0"/>
              <a:t> – </a:t>
            </a:r>
            <a:r>
              <a:rPr lang="en-US" sz="1800" dirty="0"/>
              <a:t>Select </a:t>
            </a:r>
            <a:r>
              <a:rPr lang="en-US" sz="1800" dirty="0" smtClean="0"/>
              <a:t>Direct Deposit from </a:t>
            </a:r>
            <a:r>
              <a:rPr lang="en-US" sz="1800" dirty="0"/>
              <a:t>the drop down box </a:t>
            </a:r>
            <a:endParaRPr lang="en-US" sz="1800" dirty="0" smtClean="0"/>
          </a:p>
          <a:p>
            <a:r>
              <a:rPr lang="en-US" sz="1800" b="1" u="sng" dirty="0"/>
              <a:t>Notification</a:t>
            </a:r>
            <a:r>
              <a:rPr lang="en-US" sz="1800" b="1" dirty="0"/>
              <a:t> – </a:t>
            </a:r>
            <a:r>
              <a:rPr lang="en-US" sz="1800" dirty="0"/>
              <a:t>Select if a notification (check stub) is sent via </a:t>
            </a:r>
            <a:r>
              <a:rPr lang="en-US" sz="1800" dirty="0" smtClean="0"/>
              <a:t>email to </a:t>
            </a:r>
            <a:r>
              <a:rPr lang="en-US" sz="1800" dirty="0"/>
              <a:t>the employee</a:t>
            </a:r>
            <a:endParaRPr lang="en-US" sz="1800" dirty="0" smtClean="0"/>
          </a:p>
          <a:p>
            <a:r>
              <a:rPr lang="en-US" sz="1800" b="1" u="sng" dirty="0" smtClean="0"/>
              <a:t>Effective </a:t>
            </a:r>
            <a:r>
              <a:rPr lang="en-US" sz="1800" b="1" u="sng" dirty="0"/>
              <a:t>Date</a:t>
            </a:r>
            <a:r>
              <a:rPr lang="en-US" sz="1800" b="1" dirty="0"/>
              <a:t> – </a:t>
            </a:r>
            <a:r>
              <a:rPr lang="en-US" sz="1800" dirty="0"/>
              <a:t>Enter the effective date of the payment election</a:t>
            </a:r>
          </a:p>
          <a:p>
            <a:pPr lvl="1"/>
            <a:endParaRPr lang="en-US" sz="1400" dirty="0"/>
          </a:p>
          <a:p>
            <a:pPr lvl="1"/>
            <a:endParaRPr lang="en-US" sz="1400" dirty="0"/>
          </a:p>
          <a:p>
            <a:pPr lvl="1"/>
            <a:endParaRPr lang="en-US" sz="600" dirty="0"/>
          </a:p>
          <a:p>
            <a:endParaRPr lang="en-US" dirty="0"/>
          </a:p>
        </p:txBody>
      </p:sp>
      <p:sp>
        <p:nvSpPr>
          <p:cNvPr id="2" name="Title 1"/>
          <p:cNvSpPr>
            <a:spLocks noGrp="1"/>
          </p:cNvSpPr>
          <p:nvPr>
            <p:ph type="title"/>
          </p:nvPr>
        </p:nvSpPr>
        <p:spPr/>
        <p:txBody>
          <a:bodyPr>
            <a:normAutofit fontScale="90000"/>
          </a:bodyPr>
          <a:lstStyle/>
          <a:p>
            <a:pPr algn="ctr"/>
            <a:r>
              <a:rPr lang="en-US" u="sng" dirty="0" smtClean="0"/>
              <a:t>Staff Manager – Payment Elections</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488787"/>
            <a:ext cx="6988051" cy="2810321"/>
          </a:xfrm>
          <a:prstGeom prst="rect">
            <a:avLst/>
          </a:prstGeom>
          <a:ln w="38100">
            <a:solidFill>
              <a:schemeClr val="tx1"/>
            </a:solidFill>
          </a:ln>
        </p:spPr>
      </p:pic>
    </p:spTree>
    <p:extLst>
      <p:ext uri="{BB962C8B-B14F-4D97-AF65-F5344CB8AC3E}">
        <p14:creationId xmlns:p14="http://schemas.microsoft.com/office/powerpoint/2010/main" val="16530183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dirty="0" smtClean="0"/>
              <a:t>Select Add Distribution</a:t>
            </a:r>
          </a:p>
          <a:p>
            <a:pPr lvl="1"/>
            <a:r>
              <a:rPr lang="en-US" sz="1400" b="1" u="sng" dirty="0" smtClean="0"/>
              <a:t>Distribution </a:t>
            </a:r>
            <a:r>
              <a:rPr lang="en-US" sz="1400" b="1" u="sng" dirty="0"/>
              <a:t>Type</a:t>
            </a:r>
            <a:r>
              <a:rPr lang="en-US" sz="1400" dirty="0"/>
              <a:t> - Select the distribution type </a:t>
            </a:r>
            <a:endParaRPr lang="en-US" sz="1400" dirty="0" smtClean="0"/>
          </a:p>
          <a:p>
            <a:pPr lvl="1"/>
            <a:r>
              <a:rPr lang="en-US" sz="1400" b="1" u="sng" dirty="0" smtClean="0"/>
              <a:t>Bank</a:t>
            </a:r>
            <a:r>
              <a:rPr lang="en-US" sz="1400" dirty="0" smtClean="0"/>
              <a:t> </a:t>
            </a:r>
            <a:r>
              <a:rPr lang="en-US" sz="1400" dirty="0"/>
              <a:t>- Select the employee’s bank from the drop down box. </a:t>
            </a:r>
          </a:p>
          <a:p>
            <a:pPr lvl="1"/>
            <a:r>
              <a:rPr lang="en-US" sz="1400" b="1" u="sng" dirty="0" smtClean="0"/>
              <a:t>Account </a:t>
            </a:r>
            <a:r>
              <a:rPr lang="en-US" sz="1400" b="1" u="sng" dirty="0"/>
              <a:t>Number</a:t>
            </a:r>
            <a:r>
              <a:rPr lang="en-US" sz="1400" dirty="0"/>
              <a:t> - Enter the employee’s account number for the direct deposit</a:t>
            </a:r>
          </a:p>
          <a:p>
            <a:pPr lvl="1"/>
            <a:r>
              <a:rPr lang="en-US" sz="1400" b="1" u="sng" dirty="0" smtClean="0"/>
              <a:t>Checking</a:t>
            </a:r>
            <a:r>
              <a:rPr lang="en-US" sz="1400" b="1" u="sng" dirty="0"/>
              <a:t>?</a:t>
            </a:r>
            <a:r>
              <a:rPr lang="en-US" sz="1400" dirty="0"/>
              <a:t> - Select if the account is/is not a savings account. </a:t>
            </a:r>
          </a:p>
          <a:p>
            <a:pPr lvl="1"/>
            <a:r>
              <a:rPr lang="en-US" sz="1400" b="1" u="sng" dirty="0" smtClean="0"/>
              <a:t>Rate</a:t>
            </a:r>
            <a:r>
              <a:rPr lang="en-US" sz="1400" dirty="0" smtClean="0"/>
              <a:t> </a:t>
            </a:r>
            <a:r>
              <a:rPr lang="en-US" sz="1400" dirty="0"/>
              <a:t>- Enter the rate.  </a:t>
            </a:r>
          </a:p>
          <a:p>
            <a:pPr lvl="1"/>
            <a:r>
              <a:rPr lang="en-US" sz="1400" dirty="0"/>
              <a:t>	•If distribution type is a percentage then the rate is a </a:t>
            </a:r>
            <a:r>
              <a:rPr lang="en-US" sz="1400" dirty="0" smtClean="0"/>
              <a:t>	  	percentage</a:t>
            </a:r>
            <a:r>
              <a:rPr lang="en-US" sz="1400" dirty="0"/>
              <a:t>.  </a:t>
            </a:r>
            <a:r>
              <a:rPr lang="en-US" sz="1400" b="1" dirty="0"/>
              <a:t>The </a:t>
            </a:r>
            <a:r>
              <a:rPr lang="en-US" sz="1400" b="1" dirty="0" smtClean="0"/>
              <a:t>percentage now </a:t>
            </a:r>
            <a:r>
              <a:rPr lang="en-US" sz="1400" b="1" dirty="0"/>
              <a:t>HAS to equal 100%</a:t>
            </a:r>
            <a:r>
              <a:rPr lang="en-US" sz="1400" dirty="0"/>
              <a:t>.</a:t>
            </a:r>
          </a:p>
          <a:p>
            <a:pPr lvl="1"/>
            <a:r>
              <a:rPr lang="en-US" sz="1400" dirty="0"/>
              <a:t>	•If distribution type is a flat amount then the rate is a dollar </a:t>
            </a:r>
            <a:r>
              <a:rPr lang="en-US" sz="1400" dirty="0" smtClean="0"/>
              <a:t>amount</a:t>
            </a:r>
            <a:r>
              <a:rPr lang="en-US" sz="1400" dirty="0"/>
              <a:t>.</a:t>
            </a:r>
          </a:p>
          <a:p>
            <a:pPr lvl="2"/>
            <a:endParaRPr lang="en-US" sz="12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fontScale="90000"/>
          </a:bodyPr>
          <a:lstStyle/>
          <a:p>
            <a:pPr algn="ctr"/>
            <a:r>
              <a:rPr lang="en-US" u="sng" dirty="0" smtClean="0"/>
              <a:t>Staff Manager – Payment Elections</a:t>
            </a:r>
            <a:endParaRPr lang="en-US" u="sng"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886200"/>
            <a:ext cx="7249297" cy="2682240"/>
          </a:xfrm>
          <a:prstGeom prst="rect">
            <a:avLst/>
          </a:prstGeom>
          <a:ln w="38100">
            <a:solidFill>
              <a:schemeClr val="tx1"/>
            </a:solidFill>
          </a:ln>
        </p:spPr>
      </p:pic>
      <p:sp>
        <p:nvSpPr>
          <p:cNvPr id="7" name="Text Box 2"/>
          <p:cNvSpPr txBox="1">
            <a:spLocks noChangeArrowheads="1"/>
          </p:cNvSpPr>
          <p:nvPr/>
        </p:nvSpPr>
        <p:spPr bwMode="auto">
          <a:xfrm>
            <a:off x="6629400" y="6074142"/>
            <a:ext cx="1016000" cy="608012"/>
          </a:xfrm>
          <a:prstGeom prst="rect">
            <a:avLst/>
          </a:prstGeom>
          <a:solidFill>
            <a:srgbClr val="FFFFFF"/>
          </a:solidFill>
          <a:ln w="0" algn="ctr">
            <a:solidFill>
              <a:srgbClr val="FF0000"/>
            </a:solidFill>
            <a:miter lim="800000"/>
            <a:headEnd/>
            <a:tailEnd/>
          </a:ln>
          <a:effectLst/>
          <a:extLst>
            <a:ext uri="{AF507438-7753-43E0-B8FC-AC1667EBCBE1}">
              <a14:hiddenEffects xmlns:a14="http://schemas.microsoft.com/office/drawing/2010/main">
                <a:effectLst>
                  <a:outerShdw dist="28398" dir="3806097" algn="ctr" rotWithShape="0">
                    <a:srgbClr val="622423"/>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100" b="0" i="0" u="none" strike="noStrike" cap="none" normalizeH="0" baseline="0" dirty="0" smtClean="0">
                <a:ln>
                  <a:noFill/>
                </a:ln>
                <a:solidFill>
                  <a:srgbClr val="FF0000"/>
                </a:solidFill>
                <a:effectLst/>
                <a:latin typeface="Calibri" pitchFamily="34" charset="0"/>
                <a:cs typeface="Arial" pitchFamily="34" charset="0"/>
              </a:rPr>
              <a:t>Use 100% for remaining of the check</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3"/>
          <p:cNvSpPr txBox="1">
            <a:spLocks noChangeArrowheads="1"/>
          </p:cNvSpPr>
          <p:nvPr/>
        </p:nvSpPr>
        <p:spPr bwMode="auto">
          <a:xfrm>
            <a:off x="6629400" y="4685983"/>
            <a:ext cx="787400" cy="541337"/>
          </a:xfrm>
          <a:prstGeom prst="rect">
            <a:avLst/>
          </a:prstGeom>
          <a:solidFill>
            <a:srgbClr val="FFFFFF"/>
          </a:solidFill>
          <a:ln w="0" algn="ctr">
            <a:solidFill>
              <a:srgbClr val="FF0000"/>
            </a:solidFill>
            <a:miter lim="800000"/>
            <a:headEnd/>
            <a:tailEnd/>
          </a:ln>
          <a:effectLst/>
          <a:extLst>
            <a:ext uri="{AF507438-7753-43E0-B8FC-AC1667EBCBE1}">
              <a14:hiddenEffects xmlns:a14="http://schemas.microsoft.com/office/drawing/2010/main">
                <a:effectLst>
                  <a:outerShdw dist="28398" dir="3806097" algn="ctr" rotWithShape="0">
                    <a:srgbClr val="622423"/>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200" b="0" i="0" u="none" strike="noStrike" cap="none" normalizeH="0" baseline="0" dirty="0" smtClean="0">
                <a:ln>
                  <a:noFill/>
                </a:ln>
                <a:solidFill>
                  <a:srgbClr val="FF0000"/>
                </a:solidFill>
                <a:effectLst/>
                <a:latin typeface="Calibri" pitchFamily="34" charset="0"/>
                <a:cs typeface="Arial" pitchFamily="34" charset="0"/>
              </a:rPr>
              <a:t>Flat amount</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 name="Straight Arrow Connector 9"/>
          <p:cNvCxnSpPr/>
          <p:nvPr/>
        </p:nvCxnSpPr>
        <p:spPr>
          <a:xfrm>
            <a:off x="7416800" y="5334000"/>
            <a:ext cx="355600" cy="3810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531100" y="5943600"/>
            <a:ext cx="114300" cy="43454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0308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dirty="0" smtClean="0"/>
              <a:t>Finance &gt; HR &gt; Staff Manager – HR Info tab &gt; Leave Policy Election</a:t>
            </a:r>
          </a:p>
          <a:p>
            <a:endParaRPr lang="en-US" sz="1800" dirty="0" smtClean="0"/>
          </a:p>
          <a:p>
            <a:pPr lvl="1"/>
            <a:r>
              <a:rPr lang="en-US" sz="1400" dirty="0" smtClean="0"/>
              <a:t>To assign a leave policy to an employee</a:t>
            </a:r>
          </a:p>
          <a:p>
            <a:pPr lvl="2"/>
            <a:endParaRPr lang="en-US" sz="12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fontScale="90000"/>
          </a:bodyPr>
          <a:lstStyle/>
          <a:p>
            <a:pPr algn="ctr"/>
            <a:r>
              <a:rPr lang="en-US" u="sng" dirty="0" smtClean="0"/>
              <a:t>Staff Manager –Leave Policy Elections</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698" y="2667000"/>
            <a:ext cx="6657143" cy="3285715"/>
          </a:xfrm>
          <a:prstGeom prst="rect">
            <a:avLst/>
          </a:prstGeom>
          <a:ln w="38100">
            <a:solidFill>
              <a:schemeClr val="tx1"/>
            </a:solidFill>
          </a:ln>
        </p:spPr>
      </p:pic>
    </p:spTree>
    <p:extLst>
      <p:ext uri="{BB962C8B-B14F-4D97-AF65-F5344CB8AC3E}">
        <p14:creationId xmlns:p14="http://schemas.microsoft.com/office/powerpoint/2010/main" val="8528157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1800" dirty="0" smtClean="0"/>
          </a:p>
          <a:p>
            <a:r>
              <a:rPr lang="en-US" sz="1800" dirty="0" smtClean="0"/>
              <a:t>Select Change Election to assign leave policy</a:t>
            </a:r>
          </a:p>
          <a:p>
            <a:endParaRPr lang="en-US" sz="1400" dirty="0" smtClean="0"/>
          </a:p>
          <a:p>
            <a:pPr lvl="2"/>
            <a:endParaRPr lang="en-US" sz="12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fontScale="90000"/>
          </a:bodyPr>
          <a:lstStyle/>
          <a:p>
            <a:pPr algn="ctr"/>
            <a:r>
              <a:rPr lang="en-US" u="sng" dirty="0" smtClean="0"/>
              <a:t>Staff Manager –Leave Policy Elections</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743200"/>
            <a:ext cx="7776639" cy="3186568"/>
          </a:xfrm>
          <a:prstGeom prst="rect">
            <a:avLst/>
          </a:prstGeom>
          <a:ln w="38100">
            <a:solidFill>
              <a:schemeClr val="tx1"/>
            </a:solidFill>
          </a:ln>
        </p:spPr>
      </p:pic>
    </p:spTree>
    <p:extLst>
      <p:ext uri="{BB962C8B-B14F-4D97-AF65-F5344CB8AC3E}">
        <p14:creationId xmlns:p14="http://schemas.microsoft.com/office/powerpoint/2010/main" val="30186720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1800" dirty="0" smtClean="0"/>
          </a:p>
          <a:p>
            <a:r>
              <a:rPr lang="en-US" sz="1800" dirty="0" smtClean="0"/>
              <a:t>Select the Leave Policy for the employee</a:t>
            </a:r>
          </a:p>
          <a:p>
            <a:r>
              <a:rPr lang="en-US" sz="1800" dirty="0" smtClean="0"/>
              <a:t>Enter the Effective Date for the leave to begin</a:t>
            </a:r>
          </a:p>
          <a:p>
            <a:r>
              <a:rPr lang="en-US" sz="1800" dirty="0" smtClean="0"/>
              <a:t>Select Save</a:t>
            </a:r>
          </a:p>
          <a:p>
            <a:endParaRPr lang="en-US" sz="1400" dirty="0" smtClean="0"/>
          </a:p>
          <a:p>
            <a:pPr lvl="2"/>
            <a:endParaRPr lang="en-US" sz="12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fontScale="90000"/>
          </a:bodyPr>
          <a:lstStyle/>
          <a:p>
            <a:pPr algn="ctr"/>
            <a:r>
              <a:rPr lang="en-US" u="sng" dirty="0" smtClean="0"/>
              <a:t>Staff Manager –Leave Policy Elections</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997591"/>
            <a:ext cx="7820910" cy="3247591"/>
          </a:xfrm>
          <a:prstGeom prst="rect">
            <a:avLst/>
          </a:prstGeom>
          <a:ln w="38100">
            <a:solidFill>
              <a:schemeClr val="tx1"/>
            </a:solidFill>
          </a:ln>
        </p:spPr>
      </p:pic>
    </p:spTree>
    <p:extLst>
      <p:ext uri="{BB962C8B-B14F-4D97-AF65-F5344CB8AC3E}">
        <p14:creationId xmlns:p14="http://schemas.microsoft.com/office/powerpoint/2010/main" val="18788289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1800" dirty="0" smtClean="0"/>
          </a:p>
          <a:p>
            <a:r>
              <a:rPr lang="en-US" sz="1800" dirty="0" smtClean="0"/>
              <a:t>To change the employee’s leave policy, select Change Election</a:t>
            </a:r>
          </a:p>
          <a:p>
            <a:endParaRPr lang="en-US" sz="1800" dirty="0" smtClean="0"/>
          </a:p>
          <a:p>
            <a:r>
              <a:rPr lang="en-US" sz="1800" dirty="0" smtClean="0"/>
              <a:t>If a policy has not been used through the payroll process, you will have the option to edit and/or delete the policy.</a:t>
            </a:r>
          </a:p>
          <a:p>
            <a:endParaRPr lang="en-US" sz="1800" dirty="0" smtClean="0"/>
          </a:p>
          <a:p>
            <a:endParaRPr lang="en-US" sz="1400" dirty="0" smtClean="0"/>
          </a:p>
          <a:p>
            <a:pPr lvl="2"/>
            <a:endParaRPr lang="en-US" sz="12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fontScale="90000"/>
          </a:bodyPr>
          <a:lstStyle/>
          <a:p>
            <a:pPr algn="ctr"/>
            <a:r>
              <a:rPr lang="en-US" u="sng" dirty="0" smtClean="0"/>
              <a:t>Staff Manager –Leave Policy Elections</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437" y="3352800"/>
            <a:ext cx="7328972" cy="3203784"/>
          </a:xfrm>
          <a:prstGeom prst="rect">
            <a:avLst/>
          </a:prstGeom>
          <a:ln w="25400">
            <a:solidFill>
              <a:schemeClr val="tx1"/>
            </a:solidFill>
          </a:ln>
        </p:spPr>
      </p:pic>
    </p:spTree>
    <p:extLst>
      <p:ext uri="{BB962C8B-B14F-4D97-AF65-F5344CB8AC3E}">
        <p14:creationId xmlns:p14="http://schemas.microsoft.com/office/powerpoint/2010/main" val="38714341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1800" dirty="0" smtClean="0"/>
          </a:p>
          <a:p>
            <a:r>
              <a:rPr lang="en-US" sz="1800" dirty="0" smtClean="0"/>
              <a:t>The new Benefit Programs section combines the current Payroll Plans and TRS Benefit Groups</a:t>
            </a:r>
          </a:p>
          <a:p>
            <a:endParaRPr lang="en-US" sz="1800" dirty="0" smtClean="0"/>
          </a:p>
          <a:p>
            <a:endParaRPr lang="en-US" sz="1400" dirty="0" smtClean="0"/>
          </a:p>
          <a:p>
            <a:pPr lvl="2"/>
            <a:endParaRPr lang="en-US" sz="12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fontScale="90000"/>
          </a:bodyPr>
          <a:lstStyle/>
          <a:p>
            <a:pPr algn="ctr"/>
            <a:r>
              <a:rPr lang="en-US" u="sng" dirty="0" smtClean="0"/>
              <a:t>Staff Manager –Benefit Program Elections</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000" y="2819400"/>
            <a:ext cx="6800000" cy="3342857"/>
          </a:xfrm>
          <a:prstGeom prst="rect">
            <a:avLst/>
          </a:prstGeom>
          <a:ln w="38100">
            <a:solidFill>
              <a:schemeClr val="tx1"/>
            </a:solidFill>
          </a:ln>
        </p:spPr>
      </p:pic>
    </p:spTree>
    <p:extLst>
      <p:ext uri="{BB962C8B-B14F-4D97-AF65-F5344CB8AC3E}">
        <p14:creationId xmlns:p14="http://schemas.microsoft.com/office/powerpoint/2010/main" val="656748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300" dirty="0" smtClean="0"/>
              <a:t>Finance &gt; HR &gt; Support Codes &gt; Specialization</a:t>
            </a:r>
          </a:p>
          <a:p>
            <a:pPr lvl="1">
              <a:buFont typeface="Wingdings" panose="05000000000000000000" pitchFamily="2" charset="2"/>
              <a:buChar char="§"/>
            </a:pPr>
            <a:r>
              <a:rPr lang="en-US" sz="2000" dirty="0" smtClean="0"/>
              <a:t>The current list of specialization certifications listed on this screen are preloaded from SBOE’s list of endorsements available to date.</a:t>
            </a:r>
          </a:p>
          <a:p>
            <a:pPr lvl="1">
              <a:buFont typeface="Wingdings" panose="05000000000000000000" pitchFamily="2" charset="2"/>
              <a:buChar char="§"/>
            </a:pPr>
            <a:r>
              <a:rPr lang="en-US" sz="2000" dirty="0" smtClean="0"/>
              <a:t>These certifications are added to the employee’s HR record on the Certifications tab.</a:t>
            </a:r>
          </a:p>
          <a:p>
            <a:pPr lvl="1">
              <a:buFont typeface="Wingdings" panose="05000000000000000000" pitchFamily="2" charset="2"/>
              <a:buChar char="§"/>
            </a:pPr>
            <a:r>
              <a:rPr lang="en-US" sz="2000" dirty="0" smtClean="0"/>
              <a:t>Can be edited and changed.</a:t>
            </a:r>
          </a:p>
          <a:p>
            <a:pPr lvl="1">
              <a:buFont typeface="Wingdings" panose="05000000000000000000" pitchFamily="2" charset="2"/>
              <a:buChar char="§"/>
            </a:pPr>
            <a:r>
              <a:rPr lang="en-US" sz="2000" dirty="0" smtClean="0"/>
              <a:t>Can Add New Program.</a:t>
            </a:r>
          </a:p>
          <a:p>
            <a:endParaRPr lang="en-US" dirty="0"/>
          </a:p>
          <a:p>
            <a:endParaRPr lang="en-US" sz="1000" dirty="0"/>
          </a:p>
          <a:p>
            <a:endParaRPr lang="en-US" dirty="0"/>
          </a:p>
        </p:txBody>
      </p:sp>
      <p:sp>
        <p:nvSpPr>
          <p:cNvPr id="2" name="Title 1"/>
          <p:cNvSpPr>
            <a:spLocks noGrp="1"/>
          </p:cNvSpPr>
          <p:nvPr>
            <p:ph type="title"/>
          </p:nvPr>
        </p:nvSpPr>
        <p:spPr/>
        <p:txBody>
          <a:bodyPr/>
          <a:lstStyle/>
          <a:p>
            <a:pPr algn="ctr"/>
            <a:r>
              <a:rPr lang="en-US" u="sng" dirty="0" smtClean="0"/>
              <a:t>New HR Setup - Specialization </a:t>
            </a:r>
            <a:endParaRPr lang="en-US" u="sng"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954" y="4419600"/>
            <a:ext cx="6540070" cy="2195512"/>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813675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1800" dirty="0" smtClean="0"/>
          </a:p>
          <a:p>
            <a:r>
              <a:rPr lang="en-US" sz="1800" dirty="0" smtClean="0"/>
              <a:t>Benefit Programs combines Payroll Plans and Benefit Groups from the previous Payroll Configuration screens into one easy to read section</a:t>
            </a:r>
          </a:p>
          <a:p>
            <a:endParaRPr lang="en-US" sz="1800" dirty="0" smtClean="0"/>
          </a:p>
          <a:p>
            <a:endParaRPr lang="en-US" sz="1400" dirty="0" smtClean="0"/>
          </a:p>
          <a:p>
            <a:pPr lvl="2"/>
            <a:endParaRPr lang="en-US" sz="12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fontScale="90000"/>
          </a:bodyPr>
          <a:lstStyle/>
          <a:p>
            <a:pPr algn="ctr"/>
            <a:r>
              <a:rPr lang="en-US" u="sng" dirty="0" smtClean="0"/>
              <a:t>Staff Manager –Benefit Program Elections</a:t>
            </a:r>
            <a:endParaRPr lang="en-US" u="sng"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124200"/>
            <a:ext cx="8229600" cy="2963256"/>
          </a:xfrm>
          <a:prstGeom prst="rect">
            <a:avLst/>
          </a:prstGeom>
          <a:ln w="38100">
            <a:solidFill>
              <a:schemeClr val="tx1"/>
            </a:solidFill>
          </a:ln>
        </p:spPr>
      </p:pic>
    </p:spTree>
    <p:extLst>
      <p:ext uri="{BB962C8B-B14F-4D97-AF65-F5344CB8AC3E}">
        <p14:creationId xmlns:p14="http://schemas.microsoft.com/office/powerpoint/2010/main" val="23361004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1800" dirty="0" smtClean="0"/>
          </a:p>
          <a:p>
            <a:r>
              <a:rPr lang="en-US" sz="1800" dirty="0" smtClean="0"/>
              <a:t>Select Add Election to add a new deduction or benefit</a:t>
            </a:r>
          </a:p>
          <a:p>
            <a:r>
              <a:rPr lang="en-US" sz="1800" dirty="0" smtClean="0"/>
              <a:t>Select edit to edit an existing election</a:t>
            </a:r>
          </a:p>
          <a:p>
            <a:endParaRPr lang="en-US" sz="1800" dirty="0" smtClean="0"/>
          </a:p>
          <a:p>
            <a:endParaRPr lang="en-US" sz="1400" dirty="0" smtClean="0"/>
          </a:p>
          <a:p>
            <a:pPr lvl="2"/>
            <a:endParaRPr lang="en-US" sz="12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fontScale="90000"/>
          </a:bodyPr>
          <a:lstStyle/>
          <a:p>
            <a:pPr algn="ctr"/>
            <a:r>
              <a:rPr lang="en-US" u="sng" dirty="0" smtClean="0"/>
              <a:t>Staff Manager –Benefit Program Elections</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94" y="3352800"/>
            <a:ext cx="8305800" cy="2990694"/>
          </a:xfrm>
          <a:prstGeom prst="rect">
            <a:avLst/>
          </a:prstGeom>
          <a:ln w="38100">
            <a:solidFill>
              <a:schemeClr val="tx1"/>
            </a:solidFill>
          </a:ln>
        </p:spPr>
      </p:pic>
    </p:spTree>
    <p:extLst>
      <p:ext uri="{BB962C8B-B14F-4D97-AF65-F5344CB8AC3E}">
        <p14:creationId xmlns:p14="http://schemas.microsoft.com/office/powerpoint/2010/main" val="1681775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1800" dirty="0" smtClean="0"/>
          </a:p>
          <a:p>
            <a:r>
              <a:rPr lang="en-US" sz="1800" dirty="0" smtClean="0"/>
              <a:t>Benefit Programs now have filters as you can see below.</a:t>
            </a:r>
          </a:p>
          <a:p>
            <a:r>
              <a:rPr lang="en-US" sz="1800" dirty="0" smtClean="0"/>
              <a:t>Once a Benefit Program is expired by entering an end date, the Benefit Program will appear in Expired Elections to keep a history of past Benefit Elections. </a:t>
            </a:r>
          </a:p>
          <a:p>
            <a:endParaRPr lang="en-US" sz="1800" dirty="0" smtClean="0"/>
          </a:p>
          <a:p>
            <a:endParaRPr lang="en-US" sz="1400" dirty="0" smtClean="0"/>
          </a:p>
          <a:p>
            <a:pPr lvl="2"/>
            <a:endParaRPr lang="en-US" sz="12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fontScale="90000"/>
          </a:bodyPr>
          <a:lstStyle/>
          <a:p>
            <a:pPr algn="ctr"/>
            <a:r>
              <a:rPr lang="en-US" u="sng" dirty="0" smtClean="0"/>
              <a:t>Staff Manager –Benefit Program Elections</a:t>
            </a:r>
            <a:endParaRPr lang="en-US" u="sng"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348" y="3352800"/>
            <a:ext cx="7752016" cy="2229059"/>
          </a:xfrm>
          <a:prstGeom prst="rect">
            <a:avLst/>
          </a:prstGeom>
          <a:ln w="38100">
            <a:solidFill>
              <a:schemeClr val="tx1"/>
            </a:solidFill>
          </a:ln>
        </p:spPr>
      </p:pic>
    </p:spTree>
    <p:extLst>
      <p:ext uri="{BB962C8B-B14F-4D97-AF65-F5344CB8AC3E}">
        <p14:creationId xmlns:p14="http://schemas.microsoft.com/office/powerpoint/2010/main" val="24440729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1800" dirty="0" smtClean="0"/>
          </a:p>
          <a:p>
            <a:r>
              <a:rPr lang="en-US" sz="1800" dirty="0" smtClean="0"/>
              <a:t>Select Add an Election</a:t>
            </a:r>
          </a:p>
          <a:p>
            <a:r>
              <a:rPr lang="en-US" sz="1800" b="1" u="sng" dirty="0"/>
              <a:t>Benefit Program</a:t>
            </a:r>
            <a:r>
              <a:rPr lang="en-US" sz="1800" b="1" dirty="0"/>
              <a:t> – </a:t>
            </a:r>
            <a:r>
              <a:rPr lang="en-US" sz="1800" dirty="0"/>
              <a:t>Select a benefit </a:t>
            </a:r>
            <a:r>
              <a:rPr lang="en-US" sz="1800" dirty="0" smtClean="0"/>
              <a:t>program.</a:t>
            </a:r>
            <a:endParaRPr lang="en-US" sz="1800" dirty="0"/>
          </a:p>
          <a:p>
            <a:r>
              <a:rPr lang="en-US" sz="1800" b="1" u="sng" dirty="0" smtClean="0"/>
              <a:t>Calendar</a:t>
            </a:r>
            <a:r>
              <a:rPr lang="en-US" sz="1800" b="1" dirty="0" smtClean="0"/>
              <a:t> </a:t>
            </a:r>
            <a:r>
              <a:rPr lang="en-US" sz="1800" b="1" dirty="0"/>
              <a:t>– </a:t>
            </a:r>
            <a:r>
              <a:rPr lang="en-US" sz="1800" dirty="0"/>
              <a:t>Select a calendar for the benefit program.</a:t>
            </a:r>
          </a:p>
          <a:p>
            <a:r>
              <a:rPr lang="en-US" sz="1800" b="1" u="sng" dirty="0" smtClean="0"/>
              <a:t>Effective </a:t>
            </a:r>
            <a:r>
              <a:rPr lang="en-US" sz="1800" b="1" u="sng" dirty="0"/>
              <a:t>Date</a:t>
            </a:r>
            <a:r>
              <a:rPr lang="en-US" sz="1800" b="1" dirty="0"/>
              <a:t> – </a:t>
            </a:r>
            <a:r>
              <a:rPr lang="en-US" sz="1800" dirty="0"/>
              <a:t>Enter the effective date of the benefit program. </a:t>
            </a:r>
          </a:p>
          <a:p>
            <a:r>
              <a:rPr lang="en-US" sz="1800" b="1" u="sng" dirty="0" smtClean="0"/>
              <a:t>Expiration </a:t>
            </a:r>
            <a:r>
              <a:rPr lang="en-US" sz="1800" b="1" u="sng" dirty="0"/>
              <a:t>Date</a:t>
            </a:r>
            <a:r>
              <a:rPr lang="en-US" sz="1800" b="1" dirty="0"/>
              <a:t> – </a:t>
            </a:r>
            <a:r>
              <a:rPr lang="en-US" sz="1800" dirty="0"/>
              <a:t>Enter the expiration date of the </a:t>
            </a:r>
            <a:r>
              <a:rPr lang="en-US" sz="1800" dirty="0" smtClean="0"/>
              <a:t>benefit </a:t>
            </a:r>
            <a:r>
              <a:rPr lang="en-US" sz="1800" dirty="0"/>
              <a:t>program if applicable. </a:t>
            </a:r>
            <a:endParaRPr lang="en-US" sz="1800" dirty="0" smtClean="0"/>
          </a:p>
          <a:p>
            <a:r>
              <a:rPr lang="en-US" sz="1800" b="1" dirty="0" smtClean="0"/>
              <a:t>Save</a:t>
            </a:r>
            <a:endParaRPr lang="en-US" sz="1800" b="1" dirty="0"/>
          </a:p>
          <a:p>
            <a:endParaRPr lang="en-US" sz="1800" dirty="0"/>
          </a:p>
          <a:p>
            <a:endParaRPr lang="en-US" sz="1800" dirty="0" smtClean="0"/>
          </a:p>
          <a:p>
            <a:endParaRPr lang="en-US" sz="1800" dirty="0" smtClean="0"/>
          </a:p>
          <a:p>
            <a:endParaRPr lang="en-US" sz="1400" dirty="0" smtClean="0"/>
          </a:p>
          <a:p>
            <a:pPr lvl="2"/>
            <a:endParaRPr lang="en-US" sz="12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fontScale="90000"/>
          </a:bodyPr>
          <a:lstStyle/>
          <a:p>
            <a:pPr algn="ctr"/>
            <a:r>
              <a:rPr lang="en-US" u="sng" dirty="0" smtClean="0"/>
              <a:t>Staff Manager –Benefit Program Elections</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267200"/>
            <a:ext cx="8606588" cy="2438248"/>
          </a:xfrm>
          <a:prstGeom prst="rect">
            <a:avLst/>
          </a:prstGeom>
          <a:ln w="38100">
            <a:solidFill>
              <a:schemeClr val="tx1"/>
            </a:solidFill>
          </a:ln>
        </p:spPr>
      </p:pic>
    </p:spTree>
    <p:extLst>
      <p:ext uri="{BB962C8B-B14F-4D97-AF65-F5344CB8AC3E}">
        <p14:creationId xmlns:p14="http://schemas.microsoft.com/office/powerpoint/2010/main" val="32074856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1800" dirty="0" smtClean="0"/>
          </a:p>
          <a:p>
            <a:r>
              <a:rPr lang="en-US" sz="1800" dirty="0" smtClean="0"/>
              <a:t>If </a:t>
            </a:r>
            <a:r>
              <a:rPr lang="en-US" sz="1800" dirty="0"/>
              <a:t>the benefit program was set up with a calculation method of subscription based, offering, or election based, the screen will appear as below:</a:t>
            </a:r>
          </a:p>
          <a:p>
            <a:r>
              <a:rPr lang="en-US" sz="1800" b="1" dirty="0" smtClean="0"/>
              <a:t>*</a:t>
            </a:r>
            <a:r>
              <a:rPr lang="en-US" sz="1800" b="1" dirty="0"/>
              <a:t>Flat Amount or </a:t>
            </a:r>
            <a:r>
              <a:rPr lang="en-US" sz="1800" b="1" dirty="0" smtClean="0"/>
              <a:t>Percentage</a:t>
            </a:r>
          </a:p>
          <a:p>
            <a:pPr lvl="1"/>
            <a:r>
              <a:rPr lang="en-US" sz="1400" b="1" u="sng" dirty="0"/>
              <a:t>Calculation Method</a:t>
            </a:r>
            <a:r>
              <a:rPr lang="en-US" sz="1400" b="1" dirty="0"/>
              <a:t>  - </a:t>
            </a:r>
            <a:r>
              <a:rPr lang="en-US" sz="1400" dirty="0"/>
              <a:t>Select if the benefit </a:t>
            </a:r>
            <a:r>
              <a:rPr lang="en-US" sz="1400" dirty="0" smtClean="0"/>
              <a:t>program </a:t>
            </a:r>
            <a:r>
              <a:rPr lang="en-US" sz="1400" dirty="0"/>
              <a:t>is a flat amount or % of earnings</a:t>
            </a:r>
          </a:p>
          <a:p>
            <a:pPr lvl="1"/>
            <a:r>
              <a:rPr lang="en-US" sz="1400" b="1" u="sng" dirty="0" smtClean="0"/>
              <a:t>Rate </a:t>
            </a:r>
            <a:r>
              <a:rPr lang="en-US" sz="1400" b="1" dirty="0"/>
              <a:t>– </a:t>
            </a:r>
            <a:r>
              <a:rPr lang="en-US" sz="1400" dirty="0"/>
              <a:t>Enter the rate or the percentage .</a:t>
            </a:r>
          </a:p>
          <a:p>
            <a:endParaRPr lang="en-US" sz="1800" dirty="0"/>
          </a:p>
          <a:p>
            <a:endParaRPr lang="en-US" sz="1800" dirty="0" smtClean="0"/>
          </a:p>
          <a:p>
            <a:endParaRPr lang="en-US" sz="1800" dirty="0" smtClean="0"/>
          </a:p>
          <a:p>
            <a:endParaRPr lang="en-US" sz="1400" dirty="0" smtClean="0"/>
          </a:p>
          <a:p>
            <a:pPr lvl="2"/>
            <a:endParaRPr lang="en-US" sz="12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fontScale="90000"/>
          </a:bodyPr>
          <a:lstStyle/>
          <a:p>
            <a:pPr algn="ctr"/>
            <a:r>
              <a:rPr lang="en-US" u="sng" dirty="0" smtClean="0"/>
              <a:t>Staff Manager –Benefit Program Elections</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18" y="3733800"/>
            <a:ext cx="7086600" cy="2636536"/>
          </a:xfrm>
          <a:prstGeom prst="rect">
            <a:avLst/>
          </a:prstGeom>
          <a:ln w="38100">
            <a:solidFill>
              <a:schemeClr val="tx1"/>
            </a:solidFill>
          </a:ln>
        </p:spPr>
      </p:pic>
    </p:spTree>
    <p:extLst>
      <p:ext uri="{BB962C8B-B14F-4D97-AF65-F5344CB8AC3E}">
        <p14:creationId xmlns:p14="http://schemas.microsoft.com/office/powerpoint/2010/main" val="19816687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1800" dirty="0" smtClean="0"/>
          </a:p>
          <a:p>
            <a:r>
              <a:rPr lang="en-US" sz="1800" dirty="0" smtClean="0"/>
              <a:t>If </a:t>
            </a:r>
            <a:r>
              <a:rPr lang="en-US" sz="1800" dirty="0"/>
              <a:t>the benefit program was set up with a calculation method of subscription based, offering, or election based, the screen will appear as below:</a:t>
            </a:r>
          </a:p>
          <a:p>
            <a:r>
              <a:rPr lang="en-US" sz="1800" b="1" u="sng" dirty="0"/>
              <a:t>Offering </a:t>
            </a:r>
            <a:r>
              <a:rPr lang="en-US" sz="1800" b="1" dirty="0"/>
              <a:t>– </a:t>
            </a:r>
            <a:r>
              <a:rPr lang="en-US" sz="1800" dirty="0"/>
              <a:t>Select the appropriate offering for the employee. </a:t>
            </a:r>
          </a:p>
          <a:p>
            <a:endParaRPr lang="en-US" sz="1800" dirty="0"/>
          </a:p>
          <a:p>
            <a:endParaRPr lang="en-US" sz="1800" dirty="0" smtClean="0"/>
          </a:p>
          <a:p>
            <a:endParaRPr lang="en-US" sz="1800" dirty="0" smtClean="0"/>
          </a:p>
          <a:p>
            <a:endParaRPr lang="en-US" sz="1400" dirty="0" smtClean="0"/>
          </a:p>
          <a:p>
            <a:pPr lvl="2"/>
            <a:endParaRPr lang="en-US" sz="12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fontScale="90000"/>
          </a:bodyPr>
          <a:lstStyle/>
          <a:p>
            <a:pPr algn="ctr"/>
            <a:r>
              <a:rPr lang="en-US" u="sng" dirty="0" smtClean="0"/>
              <a:t>Staff Manager –Benefit Program Elections</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352800"/>
            <a:ext cx="8458200" cy="2862775"/>
          </a:xfrm>
          <a:prstGeom prst="rect">
            <a:avLst/>
          </a:prstGeom>
          <a:ln w="38100">
            <a:solidFill>
              <a:schemeClr val="tx1"/>
            </a:solidFill>
          </a:ln>
        </p:spPr>
      </p:pic>
    </p:spTree>
    <p:extLst>
      <p:ext uri="{BB962C8B-B14F-4D97-AF65-F5344CB8AC3E}">
        <p14:creationId xmlns:p14="http://schemas.microsoft.com/office/powerpoint/2010/main" val="42083061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1800" dirty="0" smtClean="0"/>
          </a:p>
          <a:p>
            <a:r>
              <a:rPr lang="en-US" sz="1800" dirty="0"/>
              <a:t>Additional </a:t>
            </a:r>
            <a:r>
              <a:rPr lang="en-US" sz="1800" dirty="0" smtClean="0"/>
              <a:t>Allowances are </a:t>
            </a:r>
            <a:r>
              <a:rPr lang="en-US" sz="1800" dirty="0"/>
              <a:t>designed to assign additional earnings and adjustments to employees either individually or </a:t>
            </a:r>
            <a:r>
              <a:rPr lang="en-US" sz="1800" dirty="0" smtClean="0"/>
              <a:t>conjointly such as car allowances, cell phone allowances, etc.</a:t>
            </a:r>
            <a:r>
              <a:rPr lang="en-US" sz="1800" dirty="0"/>
              <a:t> </a:t>
            </a:r>
            <a:endParaRPr lang="en-US" sz="1800" dirty="0" smtClean="0"/>
          </a:p>
          <a:p>
            <a:endParaRPr lang="en-US" sz="1400" dirty="0" smtClean="0"/>
          </a:p>
          <a:p>
            <a:pPr lvl="2"/>
            <a:endParaRPr lang="en-US" sz="12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fontScale="90000"/>
          </a:bodyPr>
          <a:lstStyle/>
          <a:p>
            <a:pPr algn="ctr"/>
            <a:r>
              <a:rPr lang="en-US" u="sng" dirty="0" smtClean="0"/>
              <a:t>Staff Manager –Additional Allowance Elections</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514" y="3048000"/>
            <a:ext cx="6800000" cy="3342857"/>
          </a:xfrm>
          <a:prstGeom prst="rect">
            <a:avLst/>
          </a:prstGeom>
          <a:ln w="38100">
            <a:solidFill>
              <a:schemeClr val="tx1"/>
            </a:solidFill>
          </a:ln>
        </p:spPr>
      </p:pic>
    </p:spTree>
    <p:extLst>
      <p:ext uri="{BB962C8B-B14F-4D97-AF65-F5344CB8AC3E}">
        <p14:creationId xmlns:p14="http://schemas.microsoft.com/office/powerpoint/2010/main" val="4098826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1800" dirty="0" smtClean="0"/>
          </a:p>
          <a:p>
            <a:r>
              <a:rPr lang="en-US" sz="1800" b="1" u="sng" dirty="0"/>
              <a:t>Allowance</a:t>
            </a:r>
            <a:r>
              <a:rPr lang="en-US" sz="1800" b="1" dirty="0"/>
              <a:t> -  </a:t>
            </a:r>
            <a:r>
              <a:rPr lang="en-US" sz="1800" dirty="0"/>
              <a:t>Select the </a:t>
            </a:r>
            <a:r>
              <a:rPr lang="en-US" sz="1800" dirty="0" smtClean="0"/>
              <a:t>allowance. </a:t>
            </a:r>
            <a:r>
              <a:rPr lang="en-US" sz="1800" dirty="0"/>
              <a:t>These are preset allowances that were set up in WebSmart at Finance &gt; Payroll &gt; </a:t>
            </a:r>
            <a:r>
              <a:rPr lang="en-US" sz="1800" dirty="0" err="1"/>
              <a:t>Add'l</a:t>
            </a:r>
            <a:r>
              <a:rPr lang="en-US" sz="1800" dirty="0"/>
              <a:t> </a:t>
            </a:r>
            <a:r>
              <a:rPr lang="en-US" sz="1800" dirty="0" smtClean="0"/>
              <a:t>Allowances.</a:t>
            </a:r>
            <a:endParaRPr lang="en-US" sz="1800" dirty="0"/>
          </a:p>
          <a:p>
            <a:r>
              <a:rPr lang="en-US" sz="1800" b="1" u="sng" dirty="0" smtClean="0"/>
              <a:t>Calendar</a:t>
            </a:r>
            <a:r>
              <a:rPr lang="en-US" sz="1800" b="1" dirty="0" smtClean="0"/>
              <a:t> </a:t>
            </a:r>
            <a:r>
              <a:rPr lang="en-US" sz="1800" b="1" dirty="0"/>
              <a:t>– </a:t>
            </a:r>
            <a:r>
              <a:rPr lang="en-US" sz="1800" dirty="0"/>
              <a:t>Select a calendar for the </a:t>
            </a:r>
            <a:r>
              <a:rPr lang="en-US" sz="1800" dirty="0" smtClean="0"/>
              <a:t>additional allowance.</a:t>
            </a:r>
            <a:endParaRPr lang="en-US" sz="1800" dirty="0"/>
          </a:p>
          <a:p>
            <a:r>
              <a:rPr lang="en-US" sz="1800" b="1" u="sng" dirty="0" smtClean="0"/>
              <a:t>Effective </a:t>
            </a:r>
            <a:r>
              <a:rPr lang="en-US" sz="1800" b="1" u="sng" dirty="0"/>
              <a:t>Date</a:t>
            </a:r>
            <a:r>
              <a:rPr lang="en-US" sz="1800" b="1" dirty="0"/>
              <a:t> – </a:t>
            </a:r>
            <a:r>
              <a:rPr lang="en-US" sz="1800" dirty="0"/>
              <a:t>Enter the effective date of the additional allowance </a:t>
            </a:r>
            <a:r>
              <a:rPr lang="en-US" sz="1800" dirty="0" smtClean="0"/>
              <a:t>for the next available payroll period.</a:t>
            </a:r>
            <a:endParaRPr lang="en-US" sz="1800" dirty="0"/>
          </a:p>
          <a:p>
            <a:r>
              <a:rPr lang="en-US" sz="1800" b="1" u="sng" dirty="0" smtClean="0"/>
              <a:t>Expiration </a:t>
            </a:r>
            <a:r>
              <a:rPr lang="en-US" sz="1800" b="1" u="sng" dirty="0"/>
              <a:t>Date</a:t>
            </a:r>
            <a:r>
              <a:rPr lang="en-US" sz="1800" b="1" dirty="0"/>
              <a:t> – </a:t>
            </a:r>
            <a:r>
              <a:rPr lang="en-US" sz="1800" dirty="0"/>
              <a:t>Enter the expiration date of </a:t>
            </a:r>
            <a:r>
              <a:rPr lang="en-US" sz="1800" dirty="0" smtClean="0"/>
              <a:t>the additional allowance, </a:t>
            </a:r>
            <a:r>
              <a:rPr lang="en-US" sz="1800" dirty="0"/>
              <a:t>if applicable. </a:t>
            </a:r>
          </a:p>
          <a:p>
            <a:endParaRPr lang="en-US" sz="1400" dirty="0" smtClean="0"/>
          </a:p>
          <a:p>
            <a:pPr lvl="2"/>
            <a:endParaRPr lang="en-US" sz="12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fontScale="90000"/>
          </a:bodyPr>
          <a:lstStyle/>
          <a:p>
            <a:pPr algn="ctr"/>
            <a:r>
              <a:rPr lang="en-US" u="sng" dirty="0" smtClean="0"/>
              <a:t>Staff Manager –Additional Allowance Elections</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682339"/>
            <a:ext cx="7333754" cy="3158076"/>
          </a:xfrm>
          <a:prstGeom prst="rect">
            <a:avLst/>
          </a:prstGeom>
          <a:ln w="25400">
            <a:solidFill>
              <a:schemeClr val="tx1"/>
            </a:solidFill>
          </a:ln>
        </p:spPr>
      </p:pic>
    </p:spTree>
    <p:extLst>
      <p:ext uri="{BB962C8B-B14F-4D97-AF65-F5344CB8AC3E}">
        <p14:creationId xmlns:p14="http://schemas.microsoft.com/office/powerpoint/2010/main" val="2645187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1800" dirty="0" smtClean="0"/>
          </a:p>
          <a:p>
            <a:r>
              <a:rPr lang="en-US" sz="1800" dirty="0"/>
              <a:t>The leave bank represents the selected instructional period's balances by leave type. If you need to manually adjust balances, simply edit the leave type in question and create an adjusting entry</a:t>
            </a:r>
            <a:r>
              <a:rPr lang="en-US" sz="1800" dirty="0" smtClean="0"/>
              <a:t>.</a:t>
            </a:r>
          </a:p>
          <a:p>
            <a:r>
              <a:rPr lang="en-US" sz="1800" dirty="0" smtClean="0"/>
              <a:t>When entering an employee, you must first Initialize Leave Balances</a:t>
            </a:r>
          </a:p>
          <a:p>
            <a:r>
              <a:rPr lang="en-US" sz="1800" dirty="0" smtClean="0"/>
              <a:t>Select Initial Leave Balances </a:t>
            </a:r>
          </a:p>
          <a:p>
            <a:pPr lvl="2"/>
            <a:endParaRPr lang="en-US" sz="12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Leave</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90" y="4214714"/>
            <a:ext cx="8047620" cy="1571429"/>
          </a:xfrm>
          <a:prstGeom prst="rect">
            <a:avLst/>
          </a:prstGeom>
          <a:ln w="38100">
            <a:solidFill>
              <a:schemeClr val="tx1"/>
            </a:solidFill>
          </a:ln>
        </p:spPr>
      </p:pic>
    </p:spTree>
    <p:extLst>
      <p:ext uri="{BB962C8B-B14F-4D97-AF65-F5344CB8AC3E}">
        <p14:creationId xmlns:p14="http://schemas.microsoft.com/office/powerpoint/2010/main" val="23212818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1800" dirty="0" smtClean="0"/>
          </a:p>
          <a:p>
            <a:r>
              <a:rPr lang="en-US" sz="1800" b="1" u="sng" dirty="0" smtClean="0"/>
              <a:t>Leave</a:t>
            </a:r>
            <a:r>
              <a:rPr lang="en-US" sz="1800" b="1" dirty="0" smtClean="0"/>
              <a:t>  </a:t>
            </a:r>
            <a:r>
              <a:rPr lang="en-US" sz="1800" b="1" dirty="0"/>
              <a:t>- </a:t>
            </a:r>
            <a:r>
              <a:rPr lang="en-US" sz="1800" dirty="0"/>
              <a:t>Select the leave that is being adjusted</a:t>
            </a:r>
            <a:r>
              <a:rPr lang="en-US" sz="1800" dirty="0" smtClean="0"/>
              <a:t>. (State Personal, Sick, Local, etc.) </a:t>
            </a:r>
            <a:endParaRPr lang="en-US" sz="1800" dirty="0"/>
          </a:p>
          <a:p>
            <a:r>
              <a:rPr lang="en-US" sz="1800" b="1" u="sng" dirty="0" smtClean="0"/>
              <a:t>Balance</a:t>
            </a:r>
            <a:r>
              <a:rPr lang="en-US" sz="1800" b="1" dirty="0" smtClean="0"/>
              <a:t> </a:t>
            </a:r>
            <a:r>
              <a:rPr lang="en-US" sz="1800" b="1" dirty="0"/>
              <a:t>– </a:t>
            </a:r>
            <a:r>
              <a:rPr lang="en-US" sz="1800" dirty="0" smtClean="0"/>
              <a:t>Leave blank.  </a:t>
            </a:r>
          </a:p>
          <a:p>
            <a:r>
              <a:rPr lang="en-US" sz="1800" b="1" dirty="0" smtClean="0"/>
              <a:t>Save</a:t>
            </a:r>
            <a:endParaRPr lang="en-US" sz="1200" b="1"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Leave</a:t>
            </a:r>
            <a:endParaRPr lang="en-US" u="sng"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429000"/>
            <a:ext cx="8380335" cy="2209800"/>
          </a:xfrm>
          <a:prstGeom prst="rect">
            <a:avLst/>
          </a:prstGeom>
          <a:ln w="38100">
            <a:solidFill>
              <a:schemeClr val="tx1"/>
            </a:solidFill>
          </a:ln>
        </p:spPr>
      </p:pic>
    </p:spTree>
    <p:extLst>
      <p:ext uri="{BB962C8B-B14F-4D97-AF65-F5344CB8AC3E}">
        <p14:creationId xmlns:p14="http://schemas.microsoft.com/office/powerpoint/2010/main" val="2795127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300" dirty="0" smtClean="0"/>
              <a:t>Finance &gt; HR &gt; Support Codes &gt; Specialization</a:t>
            </a:r>
          </a:p>
          <a:p>
            <a:pPr lvl="1">
              <a:buFont typeface="Wingdings" panose="05000000000000000000" pitchFamily="2" charset="2"/>
              <a:buChar char="§"/>
            </a:pPr>
            <a:r>
              <a:rPr lang="en-US" sz="2000" dirty="0" smtClean="0"/>
              <a:t>To Add New Program</a:t>
            </a:r>
          </a:p>
          <a:p>
            <a:pPr lvl="2">
              <a:buFont typeface="Wingdings" panose="05000000000000000000" pitchFamily="2" charset="2"/>
              <a:buChar char="§"/>
            </a:pPr>
            <a:r>
              <a:rPr lang="en-US" sz="1800" dirty="0" smtClean="0"/>
              <a:t>Click on Add New Program</a:t>
            </a:r>
          </a:p>
          <a:p>
            <a:pPr lvl="2">
              <a:buFont typeface="Wingdings" panose="05000000000000000000" pitchFamily="2" charset="2"/>
              <a:buChar char="§"/>
            </a:pPr>
            <a:r>
              <a:rPr lang="en-US" sz="1800" dirty="0" smtClean="0"/>
              <a:t>Enter a description of the certification </a:t>
            </a:r>
          </a:p>
          <a:p>
            <a:pPr lvl="2">
              <a:buFont typeface="Wingdings" panose="05000000000000000000" pitchFamily="2" charset="2"/>
              <a:buChar char="§"/>
            </a:pPr>
            <a:r>
              <a:rPr lang="en-US" sz="1800" dirty="0" smtClean="0"/>
              <a:t>Select Create</a:t>
            </a:r>
          </a:p>
          <a:p>
            <a:endParaRPr lang="en-US" dirty="0"/>
          </a:p>
          <a:p>
            <a:endParaRPr lang="en-US" sz="1000" dirty="0"/>
          </a:p>
          <a:p>
            <a:endParaRPr lang="en-US" dirty="0"/>
          </a:p>
        </p:txBody>
      </p:sp>
      <p:sp>
        <p:nvSpPr>
          <p:cNvPr id="2" name="Title 1"/>
          <p:cNvSpPr>
            <a:spLocks noGrp="1"/>
          </p:cNvSpPr>
          <p:nvPr>
            <p:ph type="title"/>
          </p:nvPr>
        </p:nvSpPr>
        <p:spPr/>
        <p:txBody>
          <a:bodyPr/>
          <a:lstStyle/>
          <a:p>
            <a:pPr algn="ctr"/>
            <a:r>
              <a:rPr lang="en-US" u="sng" dirty="0" smtClean="0"/>
              <a:t>New HR Setup - Specialization </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11" y="3733800"/>
            <a:ext cx="7887801" cy="1562318"/>
          </a:xfrm>
          <a:prstGeom prst="rect">
            <a:avLst/>
          </a:prstGeom>
          <a:ln w="38100">
            <a:solidFill>
              <a:schemeClr val="tx1"/>
            </a:solidFill>
          </a:ln>
        </p:spPr>
      </p:pic>
    </p:spTree>
    <p:extLst>
      <p:ext uri="{BB962C8B-B14F-4D97-AF65-F5344CB8AC3E}">
        <p14:creationId xmlns:p14="http://schemas.microsoft.com/office/powerpoint/2010/main" val="3521927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1800" dirty="0" smtClean="0"/>
          </a:p>
          <a:p>
            <a:r>
              <a:rPr lang="en-US" sz="1800" dirty="0" smtClean="0"/>
              <a:t>Select the edit icon on this screen to enter the initial accrued leave</a:t>
            </a:r>
            <a:endParaRPr lang="en-US" sz="1800" dirty="0"/>
          </a:p>
          <a:p>
            <a:pPr lvl="2"/>
            <a:endParaRPr lang="en-US" sz="12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Leave</a:t>
            </a:r>
            <a:endParaRPr lang="en-US" u="sng"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667000"/>
            <a:ext cx="7014753" cy="2565628"/>
          </a:xfrm>
          <a:prstGeom prst="rect">
            <a:avLst/>
          </a:prstGeom>
          <a:ln w="38100">
            <a:solidFill>
              <a:schemeClr val="tx1"/>
            </a:solidFill>
          </a:ln>
        </p:spPr>
      </p:pic>
    </p:spTree>
    <p:extLst>
      <p:ext uri="{BB962C8B-B14F-4D97-AF65-F5344CB8AC3E}">
        <p14:creationId xmlns:p14="http://schemas.microsoft.com/office/powerpoint/2010/main" val="16348314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1800" dirty="0" smtClean="0"/>
          </a:p>
          <a:p>
            <a:r>
              <a:rPr lang="en-US" sz="1800" dirty="0" smtClean="0"/>
              <a:t>Enter </a:t>
            </a:r>
            <a:r>
              <a:rPr lang="en-US" sz="1800" b="1" dirty="0" smtClean="0"/>
              <a:t>Comments</a:t>
            </a:r>
            <a:r>
              <a:rPr lang="en-US" sz="1800" dirty="0" smtClean="0"/>
              <a:t> to identify the amount you are entering</a:t>
            </a:r>
          </a:p>
          <a:p>
            <a:r>
              <a:rPr lang="en-US" sz="1800" b="1" dirty="0" smtClean="0"/>
              <a:t>Units Accrued </a:t>
            </a:r>
            <a:r>
              <a:rPr lang="en-US" sz="1800" dirty="0" smtClean="0"/>
              <a:t>- Enter the amount of leave to add to the employee </a:t>
            </a:r>
          </a:p>
          <a:p>
            <a:r>
              <a:rPr lang="en-US" sz="1800" b="1" dirty="0" smtClean="0"/>
              <a:t>Save</a:t>
            </a:r>
            <a:endParaRPr lang="en-US" sz="1800" b="1" dirty="0"/>
          </a:p>
          <a:p>
            <a:pPr lvl="2"/>
            <a:endParaRPr lang="en-US" sz="12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Leave</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238" y="2895600"/>
            <a:ext cx="6024162" cy="3607337"/>
          </a:xfrm>
          <a:prstGeom prst="rect">
            <a:avLst/>
          </a:prstGeom>
          <a:ln w="38100">
            <a:solidFill>
              <a:schemeClr val="tx1"/>
            </a:solidFill>
          </a:ln>
        </p:spPr>
      </p:pic>
    </p:spTree>
    <p:extLst>
      <p:ext uri="{BB962C8B-B14F-4D97-AF65-F5344CB8AC3E}">
        <p14:creationId xmlns:p14="http://schemas.microsoft.com/office/powerpoint/2010/main" val="39590900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1800" dirty="0" smtClean="0"/>
          </a:p>
          <a:p>
            <a:r>
              <a:rPr lang="en-US" sz="1800" dirty="0" smtClean="0"/>
              <a:t>To add an adjustment to correct leave, you can enter a correction through a leave form, or you can add the adjustment on the Leave tab</a:t>
            </a:r>
          </a:p>
          <a:p>
            <a:r>
              <a:rPr lang="en-US" sz="1800" b="1" dirty="0" smtClean="0"/>
              <a:t>Select Add Adjustment</a:t>
            </a:r>
            <a:endParaRPr lang="en-US" sz="1800" b="1" dirty="0"/>
          </a:p>
          <a:p>
            <a:pPr lvl="2"/>
            <a:endParaRPr lang="en-US" sz="12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Leave</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657600"/>
            <a:ext cx="6590477" cy="2380953"/>
          </a:xfrm>
          <a:prstGeom prst="rect">
            <a:avLst/>
          </a:prstGeom>
          <a:ln w="38100">
            <a:solidFill>
              <a:schemeClr val="tx1"/>
            </a:solidFill>
          </a:ln>
        </p:spPr>
      </p:pic>
    </p:spTree>
    <p:extLst>
      <p:ext uri="{BB962C8B-B14F-4D97-AF65-F5344CB8AC3E}">
        <p14:creationId xmlns:p14="http://schemas.microsoft.com/office/powerpoint/2010/main" val="31897615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1800" dirty="0" smtClean="0"/>
          </a:p>
          <a:p>
            <a:r>
              <a:rPr lang="en-US" sz="1800" b="1" dirty="0" smtClean="0"/>
              <a:t>Comments</a:t>
            </a:r>
            <a:r>
              <a:rPr lang="en-US" sz="1800" dirty="0" smtClean="0"/>
              <a:t> – enter any comments to help you identify the leave</a:t>
            </a:r>
          </a:p>
          <a:p>
            <a:r>
              <a:rPr lang="en-US" sz="1800" b="1" dirty="0" smtClean="0"/>
              <a:t>Units Used – </a:t>
            </a:r>
            <a:r>
              <a:rPr lang="en-US" sz="1800" dirty="0" smtClean="0"/>
              <a:t>enter a negative leave amount to adjust the leave.  In this example, we chose to reimburse 1 day of leave.</a:t>
            </a:r>
          </a:p>
          <a:p>
            <a:r>
              <a:rPr lang="en-US" sz="1800" b="1" dirty="0" smtClean="0"/>
              <a:t>Save</a:t>
            </a:r>
            <a:endParaRPr lang="en-US" sz="1800" b="1" dirty="0"/>
          </a:p>
          <a:p>
            <a:pPr lvl="2"/>
            <a:endParaRPr lang="en-US" sz="12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Leave</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124200"/>
            <a:ext cx="6161568" cy="3438037"/>
          </a:xfrm>
          <a:prstGeom prst="rect">
            <a:avLst/>
          </a:prstGeom>
          <a:ln w="38100">
            <a:solidFill>
              <a:schemeClr val="tx1"/>
            </a:solidFill>
          </a:ln>
        </p:spPr>
      </p:pic>
    </p:spTree>
    <p:extLst>
      <p:ext uri="{BB962C8B-B14F-4D97-AF65-F5344CB8AC3E}">
        <p14:creationId xmlns:p14="http://schemas.microsoft.com/office/powerpoint/2010/main" val="29558583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1800" dirty="0" smtClean="0"/>
          </a:p>
          <a:p>
            <a:r>
              <a:rPr lang="en-US" sz="1800" b="1" dirty="0" smtClean="0"/>
              <a:t>Employee Leave report </a:t>
            </a:r>
            <a:r>
              <a:rPr lang="en-US" sz="1800" dirty="0" smtClean="0"/>
              <a:t>– after entering the leave adjustment, you will be able to see it on the Employee Leave report.</a:t>
            </a:r>
            <a:endParaRPr lang="en-US" sz="12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Leave</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3124200"/>
            <a:ext cx="8893054" cy="1700143"/>
          </a:xfrm>
          <a:prstGeom prst="rect">
            <a:avLst/>
          </a:prstGeom>
        </p:spPr>
      </p:pic>
    </p:spTree>
    <p:extLst>
      <p:ext uri="{BB962C8B-B14F-4D97-AF65-F5344CB8AC3E}">
        <p14:creationId xmlns:p14="http://schemas.microsoft.com/office/powerpoint/2010/main" val="31257102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1800" dirty="0" smtClean="0"/>
          </a:p>
          <a:p>
            <a:r>
              <a:rPr lang="en-US" sz="1800" b="1" dirty="0" smtClean="0"/>
              <a:t>How do I enter a Carry Forward amount from an employee’s previous service record?</a:t>
            </a:r>
          </a:p>
          <a:p>
            <a:pPr lvl="1"/>
            <a:r>
              <a:rPr lang="en-US" sz="1800" dirty="0" smtClean="0"/>
              <a:t>Select the previous year.  In this example, 2013-2014</a:t>
            </a:r>
          </a:p>
          <a:p>
            <a:pPr lvl="1"/>
            <a:r>
              <a:rPr lang="en-US" sz="1800" dirty="0" smtClean="0"/>
              <a:t>Select edit</a:t>
            </a:r>
          </a:p>
          <a:p>
            <a:pPr lvl="1"/>
            <a:endParaRPr lang="en-US" sz="1400" dirty="0" smtClean="0"/>
          </a:p>
          <a:p>
            <a:pPr lvl="2"/>
            <a:endParaRPr lang="en-US" sz="6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Leave</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199" y="3352800"/>
            <a:ext cx="6479683" cy="1752600"/>
          </a:xfrm>
          <a:prstGeom prst="rect">
            <a:avLst/>
          </a:prstGeom>
        </p:spPr>
      </p:pic>
    </p:spTree>
    <p:extLst>
      <p:ext uri="{BB962C8B-B14F-4D97-AF65-F5344CB8AC3E}">
        <p14:creationId xmlns:p14="http://schemas.microsoft.com/office/powerpoint/2010/main" val="18568843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1800" dirty="0" smtClean="0"/>
          </a:p>
          <a:p>
            <a:pPr lvl="1"/>
            <a:r>
              <a:rPr lang="en-US" sz="1800" dirty="0" smtClean="0"/>
              <a:t>Select Add Adjustment</a:t>
            </a:r>
          </a:p>
          <a:p>
            <a:pPr lvl="1"/>
            <a:endParaRPr lang="en-US" sz="1400" dirty="0" smtClean="0"/>
          </a:p>
          <a:p>
            <a:pPr lvl="2"/>
            <a:endParaRPr lang="en-US" sz="6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Leave</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509" y="2514600"/>
            <a:ext cx="7114286" cy="1523810"/>
          </a:xfrm>
          <a:prstGeom prst="rect">
            <a:avLst/>
          </a:prstGeom>
          <a:ln w="38100">
            <a:solidFill>
              <a:schemeClr val="tx1"/>
            </a:solidFill>
          </a:ln>
        </p:spPr>
      </p:pic>
    </p:spTree>
    <p:extLst>
      <p:ext uri="{BB962C8B-B14F-4D97-AF65-F5344CB8AC3E}">
        <p14:creationId xmlns:p14="http://schemas.microsoft.com/office/powerpoint/2010/main" val="12602418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endParaRPr lang="en-US" sz="1800" dirty="0" smtClean="0"/>
          </a:p>
          <a:p>
            <a:pPr lvl="1"/>
            <a:r>
              <a:rPr lang="en-US" sz="1800" dirty="0" smtClean="0"/>
              <a:t>Enter </a:t>
            </a:r>
            <a:r>
              <a:rPr lang="en-US" sz="1800" b="1" dirty="0" smtClean="0"/>
              <a:t>Comments</a:t>
            </a:r>
          </a:p>
          <a:p>
            <a:pPr lvl="1"/>
            <a:r>
              <a:rPr lang="en-US" sz="1800" b="1" dirty="0" smtClean="0"/>
              <a:t>Units Accrued </a:t>
            </a:r>
            <a:r>
              <a:rPr lang="en-US" sz="1800" dirty="0" smtClean="0"/>
              <a:t>– enter the amount from the employee’s service record</a:t>
            </a:r>
          </a:p>
          <a:p>
            <a:pPr lvl="1"/>
            <a:r>
              <a:rPr lang="en-US" sz="1800" b="1" dirty="0" smtClean="0"/>
              <a:t>Save</a:t>
            </a:r>
          </a:p>
          <a:p>
            <a:pPr lvl="1"/>
            <a:endParaRPr lang="en-US" sz="1400" dirty="0" smtClean="0"/>
          </a:p>
          <a:p>
            <a:pPr lvl="2"/>
            <a:endParaRPr lang="en-US" sz="6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Leave</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090185"/>
            <a:ext cx="6609915" cy="3557796"/>
          </a:xfrm>
          <a:prstGeom prst="rect">
            <a:avLst/>
          </a:prstGeom>
          <a:ln w="38100">
            <a:solidFill>
              <a:schemeClr val="tx1"/>
            </a:solidFill>
          </a:ln>
        </p:spPr>
      </p:pic>
    </p:spTree>
    <p:extLst>
      <p:ext uri="{BB962C8B-B14F-4D97-AF65-F5344CB8AC3E}">
        <p14:creationId xmlns:p14="http://schemas.microsoft.com/office/powerpoint/2010/main" val="35972983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dirty="0" smtClean="0"/>
              <a:t>To verify the Carry Forward amount:</a:t>
            </a:r>
          </a:p>
          <a:p>
            <a:pPr lvl="1"/>
            <a:r>
              <a:rPr lang="en-US" sz="1800" dirty="0" smtClean="0"/>
              <a:t>Select Return to Leave Balances</a:t>
            </a:r>
          </a:p>
          <a:p>
            <a:pPr lvl="1"/>
            <a:r>
              <a:rPr lang="en-US" sz="1800" dirty="0" smtClean="0"/>
              <a:t>Select the Current Year</a:t>
            </a:r>
          </a:p>
          <a:p>
            <a:pPr lvl="1"/>
            <a:endParaRPr lang="en-US" sz="1800" dirty="0"/>
          </a:p>
          <a:p>
            <a:pPr lvl="1"/>
            <a:endParaRPr lang="en-US" sz="1800" dirty="0" smtClean="0"/>
          </a:p>
          <a:p>
            <a:pPr lvl="1"/>
            <a:endParaRPr lang="en-US" sz="1800" dirty="0"/>
          </a:p>
          <a:p>
            <a:pPr lvl="1"/>
            <a:endParaRPr lang="en-US" sz="1400" dirty="0" smtClean="0"/>
          </a:p>
          <a:p>
            <a:pPr lvl="2"/>
            <a:endParaRPr lang="en-US" sz="6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Leave</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767094"/>
            <a:ext cx="7364538" cy="1957306"/>
          </a:xfrm>
          <a:prstGeom prst="rect">
            <a:avLst/>
          </a:prstGeom>
        </p:spPr>
      </p:pic>
    </p:spTree>
    <p:extLst>
      <p:ext uri="{BB962C8B-B14F-4D97-AF65-F5344CB8AC3E}">
        <p14:creationId xmlns:p14="http://schemas.microsoft.com/office/powerpoint/2010/main" val="298017998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dirty="0" smtClean="0"/>
              <a:t>Roles are used to identify the campus and responsibilities of staff for PEIMS reporting purposes and access to Gradebook.</a:t>
            </a:r>
          </a:p>
          <a:p>
            <a:pPr lvl="1"/>
            <a:r>
              <a:rPr lang="en-US" sz="1800" dirty="0" smtClean="0"/>
              <a:t>Teaching Campuses - </a:t>
            </a:r>
            <a:r>
              <a:rPr lang="en-US" sz="1800" dirty="0"/>
              <a:t>Use this editor to authorize and restrict an employee's ability to be selected as a teacher on a given campus</a:t>
            </a:r>
            <a:endParaRPr lang="en-US" sz="1800" dirty="0" smtClean="0"/>
          </a:p>
          <a:p>
            <a:pPr lvl="1"/>
            <a:r>
              <a:rPr lang="en-US" sz="1800" dirty="0" smtClean="0"/>
              <a:t>Responsibilities – Use this editor to assign responsibilities for staff, which creates 090 records (Staff Data Responsibilities) for PEIMS reporting in the Fall PEIMS file.</a:t>
            </a:r>
          </a:p>
          <a:p>
            <a:pPr lvl="1"/>
            <a:endParaRPr lang="en-US" sz="1800" dirty="0" smtClean="0"/>
          </a:p>
          <a:p>
            <a:pPr lvl="1"/>
            <a:endParaRPr lang="en-US" sz="1800" dirty="0"/>
          </a:p>
          <a:p>
            <a:pPr lvl="1"/>
            <a:endParaRPr lang="en-US" sz="1800" dirty="0" smtClean="0"/>
          </a:p>
          <a:p>
            <a:pPr lvl="1"/>
            <a:endParaRPr lang="en-US" sz="1800" dirty="0"/>
          </a:p>
          <a:p>
            <a:pPr lvl="1"/>
            <a:endParaRPr lang="en-US" sz="1400" dirty="0" smtClean="0"/>
          </a:p>
          <a:p>
            <a:pPr lvl="2"/>
            <a:endParaRPr lang="en-US" sz="6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Role</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571" y="3657600"/>
            <a:ext cx="5542858" cy="2142857"/>
          </a:xfrm>
          <a:prstGeom prst="rect">
            <a:avLst/>
          </a:prstGeom>
          <a:ln w="38100">
            <a:solidFill>
              <a:schemeClr val="tx1"/>
            </a:solidFill>
          </a:ln>
        </p:spPr>
      </p:pic>
    </p:spTree>
    <p:extLst>
      <p:ext uri="{BB962C8B-B14F-4D97-AF65-F5344CB8AC3E}">
        <p14:creationId xmlns:p14="http://schemas.microsoft.com/office/powerpoint/2010/main" val="1212372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300" dirty="0" smtClean="0"/>
              <a:t>Finance &gt; HR &gt; Support Codes &gt; Cert. Source</a:t>
            </a:r>
          </a:p>
          <a:p>
            <a:pPr lvl="1">
              <a:buFont typeface="Wingdings" panose="05000000000000000000" pitchFamily="2" charset="2"/>
              <a:buChar char="§"/>
            </a:pPr>
            <a:r>
              <a:rPr lang="en-US" sz="2000" dirty="0" smtClean="0"/>
              <a:t>This new feature indicates the source of the specialization, whether it be an alternative certification source or SBOE.  </a:t>
            </a:r>
          </a:p>
          <a:p>
            <a:pPr lvl="1">
              <a:buFont typeface="Wingdings" panose="05000000000000000000" pitchFamily="2" charset="2"/>
              <a:buChar char="§"/>
            </a:pPr>
            <a:r>
              <a:rPr lang="en-US" sz="2000" dirty="0" smtClean="0"/>
              <a:t>(Note: When setting up a certification in HR &gt; Staff Manager, you will be prompted to select the source of the specialization.)</a:t>
            </a:r>
          </a:p>
          <a:p>
            <a:endParaRPr lang="en-US" dirty="0"/>
          </a:p>
          <a:p>
            <a:endParaRPr lang="en-US" sz="1000" dirty="0"/>
          </a:p>
          <a:p>
            <a:endParaRPr lang="en-US" dirty="0"/>
          </a:p>
        </p:txBody>
      </p:sp>
      <p:sp>
        <p:nvSpPr>
          <p:cNvPr id="2" name="Title 1"/>
          <p:cNvSpPr>
            <a:spLocks noGrp="1"/>
          </p:cNvSpPr>
          <p:nvPr>
            <p:ph type="title"/>
          </p:nvPr>
        </p:nvSpPr>
        <p:spPr/>
        <p:txBody>
          <a:bodyPr>
            <a:normAutofit fontScale="90000"/>
          </a:bodyPr>
          <a:lstStyle/>
          <a:p>
            <a:pPr algn="ctr"/>
            <a:r>
              <a:rPr lang="en-US" u="sng" dirty="0" smtClean="0"/>
              <a:t>New HR Setup – Certification Source</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4191000"/>
            <a:ext cx="6629400" cy="2039815"/>
          </a:xfrm>
          <a:prstGeom prst="rect">
            <a:avLst/>
          </a:prstGeom>
          <a:ln w="38100">
            <a:solidFill>
              <a:schemeClr val="tx1"/>
            </a:solidFill>
          </a:ln>
        </p:spPr>
      </p:pic>
    </p:spTree>
    <p:extLst>
      <p:ext uri="{BB962C8B-B14F-4D97-AF65-F5344CB8AC3E}">
        <p14:creationId xmlns:p14="http://schemas.microsoft.com/office/powerpoint/2010/main" val="411557455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dirty="0" smtClean="0"/>
              <a:t>Teaching Campuses</a:t>
            </a:r>
          </a:p>
          <a:p>
            <a:pPr lvl="1"/>
            <a:r>
              <a:rPr lang="en-US" sz="1800" dirty="0" smtClean="0"/>
              <a:t>Select Edit Attributes/Values to assign a staff member to a campus or multiple campuses</a:t>
            </a:r>
          </a:p>
          <a:p>
            <a:pPr lvl="1"/>
            <a:r>
              <a:rPr lang="en-US" sz="1800" dirty="0" smtClean="0"/>
              <a:t>Assigning teachers to specific campuses will release the teacher to the scheduler module</a:t>
            </a:r>
          </a:p>
          <a:p>
            <a:pPr lvl="1"/>
            <a:endParaRPr lang="en-US" sz="1800" dirty="0"/>
          </a:p>
          <a:p>
            <a:pPr lvl="1"/>
            <a:endParaRPr lang="en-US" sz="1800" dirty="0" smtClean="0"/>
          </a:p>
          <a:p>
            <a:pPr lvl="1"/>
            <a:endParaRPr lang="en-US" sz="1800" dirty="0"/>
          </a:p>
          <a:p>
            <a:pPr lvl="1"/>
            <a:endParaRPr lang="en-US" sz="1400" dirty="0" smtClean="0"/>
          </a:p>
          <a:p>
            <a:pPr lvl="2"/>
            <a:endParaRPr lang="en-US" sz="6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Role</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352800"/>
            <a:ext cx="5960848" cy="2485915"/>
          </a:xfrm>
          <a:prstGeom prst="rect">
            <a:avLst/>
          </a:prstGeom>
        </p:spPr>
      </p:pic>
    </p:spTree>
    <p:extLst>
      <p:ext uri="{BB962C8B-B14F-4D97-AF65-F5344CB8AC3E}">
        <p14:creationId xmlns:p14="http://schemas.microsoft.com/office/powerpoint/2010/main" val="33142895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dirty="0" smtClean="0"/>
              <a:t>Check the box for each campus to assign to the staff</a:t>
            </a:r>
          </a:p>
          <a:p>
            <a:r>
              <a:rPr lang="en-US" sz="1800" dirty="0" smtClean="0"/>
              <a:t>Select Save</a:t>
            </a:r>
          </a:p>
          <a:p>
            <a:pPr lvl="1"/>
            <a:endParaRPr lang="en-US" sz="1800" dirty="0"/>
          </a:p>
          <a:p>
            <a:pPr lvl="1"/>
            <a:endParaRPr lang="en-US" sz="1800" dirty="0" smtClean="0"/>
          </a:p>
          <a:p>
            <a:pPr lvl="1"/>
            <a:endParaRPr lang="en-US" sz="1800" dirty="0"/>
          </a:p>
          <a:p>
            <a:pPr lvl="1"/>
            <a:endParaRPr lang="en-US" sz="1400" dirty="0" smtClean="0"/>
          </a:p>
          <a:p>
            <a:pPr lvl="2"/>
            <a:endParaRPr lang="en-US" sz="6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Role</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292" y="2819400"/>
            <a:ext cx="6630129" cy="2290666"/>
          </a:xfrm>
          <a:prstGeom prst="rect">
            <a:avLst/>
          </a:prstGeom>
        </p:spPr>
      </p:pic>
    </p:spTree>
    <p:extLst>
      <p:ext uri="{BB962C8B-B14F-4D97-AF65-F5344CB8AC3E}">
        <p14:creationId xmlns:p14="http://schemas.microsoft.com/office/powerpoint/2010/main" val="424862954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dirty="0" smtClean="0"/>
              <a:t>Responsibilities – Teacher responsibilities will be released from the schedule module during the PEIMS process.  You will need to add responsibilities for all other PEIMS reportable staff.  See the PEIMS Data Standards page for further </a:t>
            </a:r>
            <a:r>
              <a:rPr lang="en-US" sz="1800" dirty="0"/>
              <a:t>clarification. </a:t>
            </a:r>
            <a:r>
              <a:rPr lang="en-US" sz="1800" dirty="0" smtClean="0">
                <a:hlinkClick r:id="rId3"/>
              </a:rPr>
              <a:t>Click Here</a:t>
            </a:r>
            <a:endParaRPr lang="en-US" sz="1800" dirty="0" smtClean="0"/>
          </a:p>
          <a:p>
            <a:r>
              <a:rPr lang="en-US" sz="1800" dirty="0" smtClean="0"/>
              <a:t>Select Add Responsibilities</a:t>
            </a:r>
          </a:p>
          <a:p>
            <a:pPr lvl="1"/>
            <a:endParaRPr lang="en-US" sz="1800" dirty="0"/>
          </a:p>
          <a:p>
            <a:pPr lvl="1"/>
            <a:endParaRPr lang="en-US" sz="1800" dirty="0" smtClean="0"/>
          </a:p>
          <a:p>
            <a:pPr lvl="1"/>
            <a:endParaRPr lang="en-US" sz="1800" dirty="0"/>
          </a:p>
          <a:p>
            <a:pPr lvl="1"/>
            <a:endParaRPr lang="en-US" sz="1400" dirty="0" smtClean="0"/>
          </a:p>
          <a:p>
            <a:pPr lvl="2"/>
            <a:endParaRPr lang="en-US" sz="6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Role</a:t>
            </a:r>
            <a:endParaRPr lang="en-US" u="sng"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9619" y="3276600"/>
            <a:ext cx="6304762" cy="1571429"/>
          </a:xfrm>
          <a:prstGeom prst="rect">
            <a:avLst/>
          </a:prstGeom>
          <a:ln w="38100">
            <a:solidFill>
              <a:schemeClr val="tx1"/>
            </a:solidFill>
          </a:ln>
        </p:spPr>
      </p:pic>
    </p:spTree>
    <p:extLst>
      <p:ext uri="{BB962C8B-B14F-4D97-AF65-F5344CB8AC3E}">
        <p14:creationId xmlns:p14="http://schemas.microsoft.com/office/powerpoint/2010/main" val="20452078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dirty="0" smtClean="0"/>
              <a:t>Enter the employee’s role according to PEIMS Data Standards.  </a:t>
            </a:r>
            <a:r>
              <a:rPr lang="en-US" sz="1800" dirty="0" smtClean="0">
                <a:hlinkClick r:id="rId3"/>
              </a:rPr>
              <a:t>Click Here</a:t>
            </a:r>
            <a:r>
              <a:rPr lang="en-US" sz="1800" dirty="0" smtClean="0"/>
              <a:t> to view PEIMS Data Standards</a:t>
            </a:r>
          </a:p>
          <a:p>
            <a:r>
              <a:rPr lang="en-US" sz="1800" dirty="0" smtClean="0"/>
              <a:t>The Campus Number is now available in the drop down menu.</a:t>
            </a:r>
          </a:p>
          <a:p>
            <a:r>
              <a:rPr lang="en-US" sz="1800" dirty="0" smtClean="0"/>
              <a:t>Save.</a:t>
            </a:r>
          </a:p>
          <a:p>
            <a:endParaRPr lang="en-US" sz="1800" dirty="0" smtClean="0"/>
          </a:p>
          <a:p>
            <a:pPr lvl="1"/>
            <a:endParaRPr lang="en-US" sz="1800" dirty="0"/>
          </a:p>
          <a:p>
            <a:pPr lvl="1"/>
            <a:endParaRPr lang="en-US" sz="1800" dirty="0" smtClean="0"/>
          </a:p>
          <a:p>
            <a:pPr lvl="1"/>
            <a:endParaRPr lang="en-US" sz="1800" dirty="0"/>
          </a:p>
          <a:p>
            <a:pPr lvl="1"/>
            <a:endParaRPr lang="en-US" sz="1400" dirty="0" smtClean="0"/>
          </a:p>
          <a:p>
            <a:pPr lvl="2"/>
            <a:endParaRPr lang="en-US" sz="6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Role</a:t>
            </a:r>
            <a:endParaRPr lang="en-US" u="sng"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717" y="2889727"/>
            <a:ext cx="6377683" cy="3815388"/>
          </a:xfrm>
          <a:prstGeom prst="rect">
            <a:avLst/>
          </a:prstGeom>
          <a:ln w="38100">
            <a:solidFill>
              <a:schemeClr val="tx1"/>
            </a:solidFill>
          </a:ln>
        </p:spPr>
      </p:pic>
    </p:spTree>
    <p:extLst>
      <p:ext uri="{BB962C8B-B14F-4D97-AF65-F5344CB8AC3E}">
        <p14:creationId xmlns:p14="http://schemas.microsoft.com/office/powerpoint/2010/main" val="19225898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2000" dirty="0" smtClean="0"/>
              <a:t>Select to edit the role responsibility</a:t>
            </a:r>
          </a:p>
          <a:p>
            <a:r>
              <a:rPr lang="en-US" sz="2000" dirty="0" smtClean="0"/>
              <a:t>Select to delete the role responsibility.</a:t>
            </a:r>
          </a:p>
          <a:p>
            <a:endParaRPr lang="en-US" sz="1800" dirty="0" smtClean="0"/>
          </a:p>
          <a:p>
            <a:pPr lvl="1"/>
            <a:endParaRPr lang="en-US" sz="1800" dirty="0"/>
          </a:p>
          <a:p>
            <a:pPr lvl="1"/>
            <a:endParaRPr lang="en-US" sz="1800" dirty="0" smtClean="0"/>
          </a:p>
          <a:p>
            <a:pPr lvl="1"/>
            <a:endParaRPr lang="en-US" sz="1800" dirty="0"/>
          </a:p>
          <a:p>
            <a:pPr lvl="1"/>
            <a:endParaRPr lang="en-US" sz="1400" dirty="0" smtClean="0"/>
          </a:p>
          <a:p>
            <a:pPr lvl="2"/>
            <a:endParaRPr lang="en-US" sz="6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Role</a:t>
            </a: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94" y="2743200"/>
            <a:ext cx="8305800" cy="2249824"/>
          </a:xfrm>
          <a:prstGeom prst="rect">
            <a:avLst/>
          </a:prstGeom>
          <a:ln w="38100">
            <a:solidFill>
              <a:schemeClr val="tx1"/>
            </a:solidFill>
          </a:ln>
        </p:spPr>
      </p:pic>
    </p:spTree>
    <p:extLst>
      <p:ext uri="{BB962C8B-B14F-4D97-AF65-F5344CB8AC3E}">
        <p14:creationId xmlns:p14="http://schemas.microsoft.com/office/powerpoint/2010/main" val="140821552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b="1" dirty="0" smtClean="0"/>
              <a:t>Contact Info </a:t>
            </a:r>
            <a:r>
              <a:rPr lang="en-US" sz="1800" dirty="0" smtClean="0"/>
              <a:t>– </a:t>
            </a:r>
            <a:r>
              <a:rPr lang="en-US" sz="1800" dirty="0"/>
              <a:t>This view allows you to edit contact information related to the employee. </a:t>
            </a:r>
            <a:endParaRPr lang="en-US" sz="1800" dirty="0" smtClean="0"/>
          </a:p>
          <a:p>
            <a:r>
              <a:rPr lang="en-US" sz="1800" dirty="0" smtClean="0"/>
              <a:t>Select </a:t>
            </a:r>
            <a:r>
              <a:rPr lang="en-US" sz="1800" b="1" dirty="0" smtClean="0"/>
              <a:t>Edit Contact </a:t>
            </a:r>
            <a:r>
              <a:rPr lang="en-US" sz="1800" dirty="0" smtClean="0"/>
              <a:t>Info to enter the employee’s contact information.</a:t>
            </a:r>
          </a:p>
          <a:p>
            <a:pPr lvl="1"/>
            <a:endParaRPr lang="en-US" sz="1800" dirty="0"/>
          </a:p>
          <a:p>
            <a:pPr lvl="1"/>
            <a:endParaRPr lang="en-US" sz="1400" dirty="0" smtClean="0"/>
          </a:p>
          <a:p>
            <a:pPr lvl="2"/>
            <a:endParaRPr lang="en-US" sz="6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Contact Info</a:t>
            </a:r>
            <a:endParaRPr lang="en-US" u="sng"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09" y="2667000"/>
            <a:ext cx="7678222" cy="2962689"/>
          </a:xfrm>
          <a:prstGeom prst="rect">
            <a:avLst/>
          </a:prstGeom>
          <a:ln w="38100">
            <a:solidFill>
              <a:schemeClr val="tx1"/>
            </a:solidFill>
          </a:ln>
        </p:spPr>
      </p:pic>
    </p:spTree>
    <p:extLst>
      <p:ext uri="{BB962C8B-B14F-4D97-AF65-F5344CB8AC3E}">
        <p14:creationId xmlns:p14="http://schemas.microsoft.com/office/powerpoint/2010/main" val="275583635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b="1" dirty="0" smtClean="0"/>
              <a:t>Contact Info – </a:t>
            </a:r>
            <a:r>
              <a:rPr lang="en-US" sz="1800" dirty="0" smtClean="0"/>
              <a:t>enter the employee’s contact information</a:t>
            </a:r>
          </a:p>
          <a:p>
            <a:pPr lvl="1"/>
            <a:r>
              <a:rPr lang="en-US" sz="1400" dirty="0" smtClean="0"/>
              <a:t>Phone Numbers – select the radial button for the primary contact.  </a:t>
            </a:r>
          </a:p>
          <a:p>
            <a:r>
              <a:rPr lang="en-US" sz="1800" dirty="0" smtClean="0"/>
              <a:t>Select </a:t>
            </a:r>
            <a:r>
              <a:rPr lang="en-US" sz="1800" b="1" dirty="0" smtClean="0"/>
              <a:t>Save</a:t>
            </a:r>
          </a:p>
          <a:p>
            <a:r>
              <a:rPr lang="en-US" sz="1800" b="1" dirty="0" smtClean="0"/>
              <a:t>Emergency Contact 1 &amp; 2 – </a:t>
            </a:r>
            <a:r>
              <a:rPr lang="en-US" sz="1800" dirty="0" smtClean="0"/>
              <a:t>These are free form fields available for you to enter the employee’s contact information from their applications.  (Name.  Phone number.  Phone number.)</a:t>
            </a:r>
            <a:endParaRPr lang="en-US" sz="1800" b="1" dirty="0"/>
          </a:p>
          <a:p>
            <a:pPr lvl="1"/>
            <a:endParaRPr lang="en-US" sz="1800" dirty="0" smtClean="0"/>
          </a:p>
          <a:p>
            <a:pPr lvl="1"/>
            <a:endParaRPr lang="en-US" sz="1800" dirty="0"/>
          </a:p>
          <a:p>
            <a:pPr lvl="1"/>
            <a:endParaRPr lang="en-US" sz="1400" dirty="0" smtClean="0"/>
          </a:p>
          <a:p>
            <a:pPr lvl="2"/>
            <a:endParaRPr lang="en-US" sz="6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Contact Info</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245" y="3581400"/>
            <a:ext cx="4246754" cy="3124048"/>
          </a:xfrm>
          <a:prstGeom prst="rect">
            <a:avLst/>
          </a:prstGeom>
        </p:spPr>
      </p:pic>
    </p:spTree>
    <p:extLst>
      <p:ext uri="{BB962C8B-B14F-4D97-AF65-F5344CB8AC3E}">
        <p14:creationId xmlns:p14="http://schemas.microsoft.com/office/powerpoint/2010/main" val="418174759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b="1" dirty="0" smtClean="0"/>
              <a:t>Contact Info – </a:t>
            </a:r>
            <a:r>
              <a:rPr lang="en-US" sz="1800" dirty="0" smtClean="0"/>
              <a:t>the * to the right of the phone number indicates the Primary Contact for that employee.</a:t>
            </a:r>
            <a:endParaRPr lang="en-US" sz="1800" b="1" dirty="0"/>
          </a:p>
          <a:p>
            <a:pPr lvl="1"/>
            <a:endParaRPr lang="en-US" sz="1800" dirty="0" smtClean="0"/>
          </a:p>
          <a:p>
            <a:pPr lvl="1"/>
            <a:endParaRPr lang="en-US" sz="1800" dirty="0"/>
          </a:p>
          <a:p>
            <a:pPr lvl="1"/>
            <a:endParaRPr lang="en-US" sz="1400" dirty="0" smtClean="0"/>
          </a:p>
          <a:p>
            <a:pPr lvl="2"/>
            <a:endParaRPr lang="en-US" sz="6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Contact Info</a:t>
            </a:r>
            <a:endParaRPr lang="en-US" u="sng"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819400"/>
            <a:ext cx="6563986" cy="2385886"/>
          </a:xfrm>
          <a:prstGeom prst="rect">
            <a:avLst/>
          </a:prstGeom>
          <a:ln w="38100">
            <a:solidFill>
              <a:schemeClr val="tx1"/>
            </a:solidFill>
          </a:ln>
        </p:spPr>
      </p:pic>
    </p:spTree>
    <p:extLst>
      <p:ext uri="{BB962C8B-B14F-4D97-AF65-F5344CB8AC3E}">
        <p14:creationId xmlns:p14="http://schemas.microsoft.com/office/powerpoint/2010/main" val="148332677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b="1" dirty="0" smtClean="0"/>
              <a:t>Certifications - </a:t>
            </a:r>
            <a:r>
              <a:rPr lang="en-US" sz="1800" dirty="0" smtClean="0"/>
              <a:t>The </a:t>
            </a:r>
            <a:r>
              <a:rPr lang="en-US" sz="1800" dirty="0"/>
              <a:t>areas in which an employee is eligible to teach based on the certification source.  The current list of specialization certifications listed on this screen are preloaded </a:t>
            </a:r>
            <a:r>
              <a:rPr lang="en-US" sz="1800" dirty="0" smtClean="0"/>
              <a:t>SBOE’s </a:t>
            </a:r>
            <a:r>
              <a:rPr lang="en-US" sz="1800" dirty="0"/>
              <a:t>list of endorsements available to date</a:t>
            </a:r>
            <a:r>
              <a:rPr lang="en-US" sz="1800" dirty="0" smtClean="0"/>
              <a:t>.</a:t>
            </a:r>
          </a:p>
          <a:p>
            <a:r>
              <a:rPr lang="en-US" sz="1800" dirty="0" smtClean="0"/>
              <a:t>Select </a:t>
            </a:r>
            <a:r>
              <a:rPr lang="en-US" sz="1800" b="1" dirty="0" smtClean="0"/>
              <a:t>Add Certification</a:t>
            </a:r>
            <a:endParaRPr lang="en-US" sz="1800" b="1" dirty="0"/>
          </a:p>
          <a:p>
            <a:endParaRPr lang="en-US" sz="1800" b="1" dirty="0"/>
          </a:p>
          <a:p>
            <a:pPr lvl="1"/>
            <a:endParaRPr lang="en-US" sz="1800" dirty="0" smtClean="0"/>
          </a:p>
          <a:p>
            <a:pPr lvl="1"/>
            <a:endParaRPr lang="en-US" sz="1800" dirty="0"/>
          </a:p>
          <a:p>
            <a:pPr lvl="1"/>
            <a:endParaRPr lang="en-US" sz="1400" dirty="0" smtClean="0"/>
          </a:p>
          <a:p>
            <a:pPr lvl="2"/>
            <a:endParaRPr lang="en-US" sz="6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Certifications</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83" y="3810000"/>
            <a:ext cx="8659434" cy="2419688"/>
          </a:xfrm>
          <a:prstGeom prst="rect">
            <a:avLst/>
          </a:prstGeom>
          <a:ln w="38100">
            <a:solidFill>
              <a:schemeClr val="tx1"/>
            </a:solidFill>
          </a:ln>
        </p:spPr>
      </p:pic>
    </p:spTree>
    <p:extLst>
      <p:ext uri="{BB962C8B-B14F-4D97-AF65-F5344CB8AC3E}">
        <p14:creationId xmlns:p14="http://schemas.microsoft.com/office/powerpoint/2010/main" val="7936045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1134"/>
            <a:ext cx="8229600" cy="4525963"/>
          </a:xfrm>
        </p:spPr>
        <p:txBody>
          <a:bodyPr>
            <a:normAutofit/>
          </a:bodyPr>
          <a:lstStyle/>
          <a:p>
            <a:r>
              <a:rPr lang="en-US" sz="1800" b="1" u="sng" dirty="0"/>
              <a:t>Specialization</a:t>
            </a:r>
            <a:r>
              <a:rPr lang="en-US" sz="1800" b="1" dirty="0"/>
              <a:t> – </a:t>
            </a:r>
            <a:r>
              <a:rPr lang="en-US" sz="1800" dirty="0"/>
              <a:t>Select a specialization from the drop down menu. This will be on the </a:t>
            </a:r>
            <a:r>
              <a:rPr lang="en-US" sz="1800" dirty="0" smtClean="0"/>
              <a:t>employee’s </a:t>
            </a:r>
            <a:r>
              <a:rPr lang="en-US" sz="1800" dirty="0"/>
              <a:t>teaching certificate.  </a:t>
            </a:r>
          </a:p>
          <a:p>
            <a:r>
              <a:rPr lang="en-US" sz="1800" b="1" u="sng" dirty="0" smtClean="0"/>
              <a:t>Primary </a:t>
            </a:r>
            <a:r>
              <a:rPr lang="en-US" sz="1800" b="1" u="sng" dirty="0"/>
              <a:t>Source</a:t>
            </a:r>
            <a:r>
              <a:rPr lang="en-US" sz="1800" b="1" dirty="0"/>
              <a:t> – </a:t>
            </a:r>
            <a:r>
              <a:rPr lang="en-US" sz="1800" dirty="0"/>
              <a:t>Select the source of the </a:t>
            </a:r>
            <a:r>
              <a:rPr lang="en-US" sz="1800" dirty="0" smtClean="0"/>
              <a:t>specialization, i.e. SBEC, Alternative Certification, etc.</a:t>
            </a:r>
            <a:endParaRPr lang="en-US" sz="1800" dirty="0"/>
          </a:p>
          <a:p>
            <a:r>
              <a:rPr lang="en-US" sz="1800" b="1" u="sng" dirty="0" smtClean="0"/>
              <a:t>Highly </a:t>
            </a:r>
            <a:r>
              <a:rPr lang="en-US" sz="1800" b="1" u="sng" dirty="0"/>
              <a:t>Qualified</a:t>
            </a:r>
            <a:r>
              <a:rPr lang="en-US" sz="1800" b="1" dirty="0"/>
              <a:t> – </a:t>
            </a:r>
            <a:r>
              <a:rPr lang="en-US" sz="1800" dirty="0"/>
              <a:t>Select if the employee is highly qualified based on the following link </a:t>
            </a:r>
            <a:r>
              <a:rPr lang="en-US" sz="1800" dirty="0" smtClean="0">
                <a:hlinkClick r:id="rId3"/>
              </a:rPr>
              <a:t>TEA - HQ page</a:t>
            </a:r>
            <a:endParaRPr lang="en-US" sz="1800" dirty="0"/>
          </a:p>
          <a:p>
            <a:r>
              <a:rPr lang="en-US" sz="1800" b="1" u="sng" dirty="0" smtClean="0"/>
              <a:t>Effective </a:t>
            </a:r>
            <a:r>
              <a:rPr lang="en-US" sz="1800" b="1" u="sng" dirty="0"/>
              <a:t>Date</a:t>
            </a:r>
            <a:r>
              <a:rPr lang="en-US" sz="1800" b="1" dirty="0"/>
              <a:t>– </a:t>
            </a:r>
            <a:r>
              <a:rPr lang="en-US" sz="1800" dirty="0"/>
              <a:t>Enter the effective date of the certification</a:t>
            </a:r>
            <a:r>
              <a:rPr lang="en-US" sz="1800" dirty="0" smtClean="0"/>
              <a:t>.</a:t>
            </a:r>
          </a:p>
          <a:p>
            <a:r>
              <a:rPr lang="en-US" sz="1800" b="1" u="sng" dirty="0" smtClean="0"/>
              <a:t>Save</a:t>
            </a:r>
            <a:endParaRPr lang="en-US" sz="1800" b="1" u="sng" dirty="0"/>
          </a:p>
          <a:p>
            <a:endParaRPr lang="en-US" sz="1800" b="1" dirty="0"/>
          </a:p>
          <a:p>
            <a:pPr lvl="1"/>
            <a:endParaRPr lang="en-US" sz="1800" dirty="0" smtClean="0"/>
          </a:p>
          <a:p>
            <a:pPr lvl="1"/>
            <a:endParaRPr lang="en-US" sz="1800" dirty="0"/>
          </a:p>
          <a:p>
            <a:pPr lvl="1"/>
            <a:endParaRPr lang="en-US" sz="1400" dirty="0" smtClean="0"/>
          </a:p>
          <a:p>
            <a:pPr lvl="2"/>
            <a:endParaRPr lang="en-US" sz="600" dirty="0"/>
          </a:p>
          <a:p>
            <a:pPr lvl="2"/>
            <a:endParaRPr lang="en-US" sz="1200" dirty="0"/>
          </a:p>
          <a:p>
            <a:pPr lvl="2"/>
            <a:endParaRPr lang="en-US" sz="400" dirty="0"/>
          </a:p>
          <a:p>
            <a:endParaRPr lang="en-US" dirty="0"/>
          </a:p>
        </p:txBody>
      </p:sp>
      <p:sp>
        <p:nvSpPr>
          <p:cNvPr id="2" name="Title 1"/>
          <p:cNvSpPr>
            <a:spLocks noGrp="1"/>
          </p:cNvSpPr>
          <p:nvPr>
            <p:ph type="title"/>
          </p:nvPr>
        </p:nvSpPr>
        <p:spPr/>
        <p:txBody>
          <a:bodyPr>
            <a:normAutofit/>
          </a:bodyPr>
          <a:lstStyle/>
          <a:p>
            <a:pPr algn="ctr"/>
            <a:r>
              <a:rPr lang="en-US" u="sng" dirty="0" smtClean="0"/>
              <a:t>Staff Manager – Certifications</a:t>
            </a:r>
            <a:endParaRPr lang="en-US" u="sng"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9729" y="4267200"/>
            <a:ext cx="6068272" cy="1848108"/>
          </a:xfrm>
          <a:prstGeom prst="rect">
            <a:avLst/>
          </a:prstGeom>
          <a:ln w="38100">
            <a:solidFill>
              <a:schemeClr val="tx1"/>
            </a:solidFill>
          </a:ln>
        </p:spPr>
      </p:pic>
    </p:spTree>
    <p:extLst>
      <p:ext uri="{BB962C8B-B14F-4D97-AF65-F5344CB8AC3E}">
        <p14:creationId xmlns:p14="http://schemas.microsoft.com/office/powerpoint/2010/main" val="29243219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9084</TotalTime>
  <Words>5370</Words>
  <Application>Microsoft Office PowerPoint</Application>
  <PresentationFormat>On-screen Show (4:3)</PresentationFormat>
  <Paragraphs>1202</Paragraphs>
  <Slides>108</Slides>
  <Notes>103</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Concourse</vt:lpstr>
      <vt:lpstr>JR3 Webinar</vt:lpstr>
      <vt:lpstr>Coming Soon</vt:lpstr>
      <vt:lpstr>Available Webinars - HR</vt:lpstr>
      <vt:lpstr>Conversion Schedule</vt:lpstr>
      <vt:lpstr>Introduction/Goals</vt:lpstr>
      <vt:lpstr>Introduction/Goals</vt:lpstr>
      <vt:lpstr>New HR Setup - Specialization </vt:lpstr>
      <vt:lpstr>New HR Setup - Specialization </vt:lpstr>
      <vt:lpstr>New HR Setup – Certification Source</vt:lpstr>
      <vt:lpstr>New HR Setup – Degree Types </vt:lpstr>
      <vt:lpstr>Leave Policies </vt:lpstr>
      <vt:lpstr>Leave Policies </vt:lpstr>
      <vt:lpstr>Leave Policies </vt:lpstr>
      <vt:lpstr>Leave Policies </vt:lpstr>
      <vt:lpstr>Leave Policies </vt:lpstr>
      <vt:lpstr>Leave Policies </vt:lpstr>
      <vt:lpstr>Leave Policies </vt:lpstr>
      <vt:lpstr>Leave Policies </vt:lpstr>
      <vt:lpstr>Leave Policies </vt:lpstr>
      <vt:lpstr>Leave Policies </vt:lpstr>
      <vt:lpstr>Leave Types</vt:lpstr>
      <vt:lpstr>Leave Types</vt:lpstr>
      <vt:lpstr>Leave Types</vt:lpstr>
      <vt:lpstr>Leave Types</vt:lpstr>
      <vt:lpstr>Leave Types</vt:lpstr>
      <vt:lpstr>Position Types</vt:lpstr>
      <vt:lpstr>Position Types</vt:lpstr>
      <vt:lpstr>Position Types</vt:lpstr>
      <vt:lpstr>Position Types</vt:lpstr>
      <vt:lpstr>Position Types</vt:lpstr>
      <vt:lpstr>Position Types</vt:lpstr>
      <vt:lpstr>Contract Types</vt:lpstr>
      <vt:lpstr>Contract Types</vt:lpstr>
      <vt:lpstr>Promote Contracts</vt:lpstr>
      <vt:lpstr>Promote Contracts</vt:lpstr>
      <vt:lpstr>Break</vt:lpstr>
      <vt:lpstr>Staff Manager - Overview</vt:lpstr>
      <vt:lpstr>Staff Manager - Demographics</vt:lpstr>
      <vt:lpstr>Staff Manager - Demographics</vt:lpstr>
      <vt:lpstr>Staff Manager - Contracts</vt:lpstr>
      <vt:lpstr>Staff Manager - Contracts</vt:lpstr>
      <vt:lpstr>Staff Manager - Contracts</vt:lpstr>
      <vt:lpstr>Staff Manager - Contracts</vt:lpstr>
      <vt:lpstr>Staff Manager - Contracts</vt:lpstr>
      <vt:lpstr>Staff Manager - Contracts</vt:lpstr>
      <vt:lpstr>Staff Manager - Contracts</vt:lpstr>
      <vt:lpstr>Staff Manager - Positions</vt:lpstr>
      <vt:lpstr>Staff Manager - Positions</vt:lpstr>
      <vt:lpstr>Staff Manager - Positions</vt:lpstr>
      <vt:lpstr>Staff Manager - Positions</vt:lpstr>
      <vt:lpstr>Staff Manager - Positions</vt:lpstr>
      <vt:lpstr>Staff Manager - Positions</vt:lpstr>
      <vt:lpstr>Staff Manager - Positions</vt:lpstr>
      <vt:lpstr>Break</vt:lpstr>
      <vt:lpstr>Staff Manager – HR Info</vt:lpstr>
      <vt:lpstr>Staff Manager – General HR Attributes</vt:lpstr>
      <vt:lpstr>Staff Manager – General HR Attributes</vt:lpstr>
      <vt:lpstr>Staff Manager – Federal Withholding Elections</vt:lpstr>
      <vt:lpstr>Staff Manager – Federal Withholding Elections</vt:lpstr>
      <vt:lpstr>Staff Manager – State Withholding Elections</vt:lpstr>
      <vt:lpstr>Staff Manager – Payment Elections</vt:lpstr>
      <vt:lpstr>Staff Manager – Payment Elections</vt:lpstr>
      <vt:lpstr>Staff Manager – Payment Elections</vt:lpstr>
      <vt:lpstr>Staff Manager – Payment Elections</vt:lpstr>
      <vt:lpstr>Staff Manager –Leave Policy Elections</vt:lpstr>
      <vt:lpstr>Staff Manager –Leave Policy Elections</vt:lpstr>
      <vt:lpstr>Staff Manager –Leave Policy Elections</vt:lpstr>
      <vt:lpstr>Staff Manager –Leave Policy Elections</vt:lpstr>
      <vt:lpstr>Staff Manager –Benefit Program Elections</vt:lpstr>
      <vt:lpstr>Staff Manager –Benefit Program Elections</vt:lpstr>
      <vt:lpstr>Staff Manager –Benefit Program Elections</vt:lpstr>
      <vt:lpstr>Staff Manager –Benefit Program Elections</vt:lpstr>
      <vt:lpstr>Staff Manager –Benefit Program Elections</vt:lpstr>
      <vt:lpstr>Staff Manager –Benefit Program Elections</vt:lpstr>
      <vt:lpstr>Staff Manager –Benefit Program Elections</vt:lpstr>
      <vt:lpstr>Staff Manager –Additional Allowance Elections</vt:lpstr>
      <vt:lpstr>Staff Manager –Additional Allowance Elections</vt:lpstr>
      <vt:lpstr>Staff Manager – Leave</vt:lpstr>
      <vt:lpstr>Staff Manager – Leave</vt:lpstr>
      <vt:lpstr>Staff Manager – Leave</vt:lpstr>
      <vt:lpstr>Staff Manager – Leave</vt:lpstr>
      <vt:lpstr>Staff Manager – Leave</vt:lpstr>
      <vt:lpstr>Staff Manager – Leave</vt:lpstr>
      <vt:lpstr>Staff Manager – Leave</vt:lpstr>
      <vt:lpstr>Staff Manager – Leave</vt:lpstr>
      <vt:lpstr>Staff Manager – Leave</vt:lpstr>
      <vt:lpstr>Staff Manager – Leave</vt:lpstr>
      <vt:lpstr>Staff Manager – Leave</vt:lpstr>
      <vt:lpstr>Staff Manager – Role</vt:lpstr>
      <vt:lpstr>Staff Manager – Role</vt:lpstr>
      <vt:lpstr>Staff Manager – Role</vt:lpstr>
      <vt:lpstr>Staff Manager – Role</vt:lpstr>
      <vt:lpstr>Staff Manager – Role</vt:lpstr>
      <vt:lpstr>Staff Manager – Role</vt:lpstr>
      <vt:lpstr>Staff Manager – Contact Info</vt:lpstr>
      <vt:lpstr>Staff Manager – Contact Info</vt:lpstr>
      <vt:lpstr>Staff Manager – Contact Info</vt:lpstr>
      <vt:lpstr>Staff Manager – Certifications</vt:lpstr>
      <vt:lpstr>Staff Manager – Certifications</vt:lpstr>
      <vt:lpstr>Staff Manager – Certifications</vt:lpstr>
      <vt:lpstr>Staff Manager – Certifications</vt:lpstr>
      <vt:lpstr>Staff Manager – Documents</vt:lpstr>
      <vt:lpstr>Staff Manager – Reports</vt:lpstr>
      <vt:lpstr>Resources</vt:lpstr>
      <vt:lpstr>Symposiums</vt:lpstr>
      <vt:lpstr>Questions</vt:lpstr>
      <vt:lpstr>Acronyms</vt:lpstr>
      <vt:lpstr>Customer Support Options!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Symposium</dc:title>
  <dc:creator>Melissa C. Davis</dc:creator>
  <cp:lastModifiedBy>Melissa C. Davis</cp:lastModifiedBy>
  <cp:revision>428</cp:revision>
  <dcterms:created xsi:type="dcterms:W3CDTF">2012-05-21T15:21:44Z</dcterms:created>
  <dcterms:modified xsi:type="dcterms:W3CDTF">2015-05-08T21:05:16Z</dcterms:modified>
</cp:coreProperties>
</file>