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14"/>
  </p:notesMasterIdLst>
  <p:sldIdLst>
    <p:sldId id="256" r:id="rId2"/>
    <p:sldId id="257" r:id="rId3"/>
    <p:sldId id="517" r:id="rId4"/>
    <p:sldId id="516" r:id="rId5"/>
    <p:sldId id="702" r:id="rId6"/>
    <p:sldId id="417" r:id="rId7"/>
    <p:sldId id="419" r:id="rId8"/>
    <p:sldId id="594" r:id="rId9"/>
    <p:sldId id="595" r:id="rId10"/>
    <p:sldId id="596" r:id="rId11"/>
    <p:sldId id="597" r:id="rId12"/>
    <p:sldId id="654" r:id="rId13"/>
    <p:sldId id="655" r:id="rId14"/>
    <p:sldId id="656" r:id="rId15"/>
    <p:sldId id="518" r:id="rId16"/>
    <p:sldId id="599" r:id="rId17"/>
    <p:sldId id="600" r:id="rId18"/>
    <p:sldId id="657" r:id="rId19"/>
    <p:sldId id="601" r:id="rId20"/>
    <p:sldId id="602" r:id="rId21"/>
    <p:sldId id="603" r:id="rId22"/>
    <p:sldId id="667" r:id="rId23"/>
    <p:sldId id="668" r:id="rId24"/>
    <p:sldId id="604" r:id="rId25"/>
    <p:sldId id="605" r:id="rId26"/>
    <p:sldId id="606" r:id="rId27"/>
    <p:sldId id="607" r:id="rId28"/>
    <p:sldId id="608" r:id="rId29"/>
    <p:sldId id="609" r:id="rId30"/>
    <p:sldId id="669" r:id="rId31"/>
    <p:sldId id="610" r:id="rId32"/>
    <p:sldId id="670" r:id="rId33"/>
    <p:sldId id="671" r:id="rId34"/>
    <p:sldId id="672" r:id="rId35"/>
    <p:sldId id="611" r:id="rId36"/>
    <p:sldId id="612" r:id="rId37"/>
    <p:sldId id="673" r:id="rId38"/>
    <p:sldId id="675" r:id="rId39"/>
    <p:sldId id="676" r:id="rId40"/>
    <p:sldId id="674" r:id="rId41"/>
    <p:sldId id="677" r:id="rId42"/>
    <p:sldId id="616" r:id="rId43"/>
    <p:sldId id="617" r:id="rId44"/>
    <p:sldId id="618" r:id="rId45"/>
    <p:sldId id="678" r:id="rId46"/>
    <p:sldId id="619" r:id="rId47"/>
    <p:sldId id="620" r:id="rId48"/>
    <p:sldId id="621" r:id="rId49"/>
    <p:sldId id="679" r:id="rId50"/>
    <p:sldId id="622" r:id="rId51"/>
    <p:sldId id="623" r:id="rId52"/>
    <p:sldId id="680" r:id="rId53"/>
    <p:sldId id="493" r:id="rId54"/>
    <p:sldId id="624" r:id="rId55"/>
    <p:sldId id="699" r:id="rId56"/>
    <p:sldId id="700" r:id="rId57"/>
    <p:sldId id="625" r:id="rId58"/>
    <p:sldId id="626" r:id="rId59"/>
    <p:sldId id="628" r:id="rId60"/>
    <p:sldId id="629" r:id="rId61"/>
    <p:sldId id="630" r:id="rId62"/>
    <p:sldId id="631" r:id="rId63"/>
    <p:sldId id="632" r:id="rId64"/>
    <p:sldId id="633" r:id="rId65"/>
    <p:sldId id="635" r:id="rId66"/>
    <p:sldId id="627" r:id="rId67"/>
    <p:sldId id="636" r:id="rId68"/>
    <p:sldId id="681" r:id="rId69"/>
    <p:sldId id="682" r:id="rId70"/>
    <p:sldId id="683" r:id="rId71"/>
    <p:sldId id="684" r:id="rId72"/>
    <p:sldId id="685" r:id="rId73"/>
    <p:sldId id="686" r:id="rId74"/>
    <p:sldId id="688" r:id="rId75"/>
    <p:sldId id="689" r:id="rId76"/>
    <p:sldId id="687" r:id="rId77"/>
    <p:sldId id="690" r:id="rId78"/>
    <p:sldId id="691" r:id="rId79"/>
    <p:sldId id="692" r:id="rId80"/>
    <p:sldId id="693" r:id="rId81"/>
    <p:sldId id="695" r:id="rId82"/>
    <p:sldId id="696" r:id="rId83"/>
    <p:sldId id="697" r:id="rId84"/>
    <p:sldId id="694" r:id="rId85"/>
    <p:sldId id="637" r:id="rId86"/>
    <p:sldId id="638" r:id="rId87"/>
    <p:sldId id="698" r:id="rId88"/>
    <p:sldId id="639" r:id="rId89"/>
    <p:sldId id="640" r:id="rId90"/>
    <p:sldId id="641" r:id="rId91"/>
    <p:sldId id="642" r:id="rId92"/>
    <p:sldId id="643" r:id="rId93"/>
    <p:sldId id="644" r:id="rId94"/>
    <p:sldId id="646" r:id="rId95"/>
    <p:sldId id="645" r:id="rId96"/>
    <p:sldId id="647" r:id="rId97"/>
    <p:sldId id="648" r:id="rId98"/>
    <p:sldId id="650" r:id="rId99"/>
    <p:sldId id="651" r:id="rId100"/>
    <p:sldId id="652" r:id="rId101"/>
    <p:sldId id="653" r:id="rId102"/>
    <p:sldId id="661" r:id="rId103"/>
    <p:sldId id="662" r:id="rId104"/>
    <p:sldId id="663" r:id="rId105"/>
    <p:sldId id="664" r:id="rId106"/>
    <p:sldId id="658" r:id="rId107"/>
    <p:sldId id="659" r:id="rId108"/>
    <p:sldId id="660" r:id="rId109"/>
    <p:sldId id="666" r:id="rId110"/>
    <p:sldId id="701" r:id="rId111"/>
    <p:sldId id="665" r:id="rId112"/>
    <p:sldId id="515" r:id="rId113"/>
  </p:sldIdLst>
  <p:sldSz cx="9144000" cy="6858000" type="screen4x3"/>
  <p:notesSz cx="69802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61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61804"/>
          </a:xfrm>
          <a:prstGeom prst="rect">
            <a:avLst/>
          </a:prstGeom>
        </p:spPr>
        <p:txBody>
          <a:bodyPr vert="horz" lIns="92656" tIns="46328" rIns="92656" bIns="46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61804"/>
          </a:xfrm>
          <a:prstGeom prst="rect">
            <a:avLst/>
          </a:prstGeom>
        </p:spPr>
        <p:txBody>
          <a:bodyPr vert="horz" lIns="92656" tIns="46328" rIns="92656" bIns="46328" rtlCol="0"/>
          <a:lstStyle>
            <a:lvl1pPr algn="r">
              <a:defRPr sz="1200"/>
            </a:lvl1pPr>
          </a:lstStyle>
          <a:p>
            <a:fld id="{93FD789C-5BFB-4289-A5E8-1F748082DE9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56" tIns="46328" rIns="92656" bIns="46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87136"/>
            <a:ext cx="5584190" cy="4156234"/>
          </a:xfrm>
          <a:prstGeom prst="rect">
            <a:avLst/>
          </a:prstGeom>
        </p:spPr>
        <p:txBody>
          <a:bodyPr vert="horz" lIns="92656" tIns="46328" rIns="92656" bIns="463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24770" cy="461804"/>
          </a:xfrm>
          <a:prstGeom prst="rect">
            <a:avLst/>
          </a:prstGeom>
        </p:spPr>
        <p:txBody>
          <a:bodyPr vert="horz" lIns="92656" tIns="46328" rIns="92656" bIns="46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772668"/>
            <a:ext cx="3024770" cy="461804"/>
          </a:xfrm>
          <a:prstGeom prst="rect">
            <a:avLst/>
          </a:prstGeom>
        </p:spPr>
        <p:txBody>
          <a:bodyPr vert="horz" lIns="92656" tIns="46328" rIns="92656" bIns="46328" rtlCol="0" anchor="b"/>
          <a:lstStyle>
            <a:lvl1pPr algn="r">
              <a:defRPr sz="1200"/>
            </a:lvl1pPr>
          </a:lstStyle>
          <a:p>
            <a:fld id="{C053F79D-B67C-4A05-B2D7-BF177924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0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88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 to alpha to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 to alpha to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 to alpha to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 to alpha to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 to alpha to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 to alpha to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 to alpha to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 to alpha to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 to alpha to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 to alpha to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 to alpha to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 to alpha to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 to alpha to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 to alpha to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 to alpha to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 to alpha to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 to alpha to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 to alpha to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640" indent="-231640">
              <a:buAutoNum type="arabicPeriod"/>
            </a:pPr>
            <a:r>
              <a:rPr lang="en-US" baseline="0" dirty="0" smtClean="0"/>
              <a:t>Introductions</a:t>
            </a:r>
          </a:p>
          <a:p>
            <a:pPr marL="231640" indent="-231640">
              <a:buAutoNum type="arabicPeriod"/>
            </a:pPr>
            <a:r>
              <a:rPr lang="en-US" baseline="0" dirty="0" smtClean="0"/>
              <a:t>Go over Day 1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F79D-B67C-4A05-B2D7-BF1779246E6D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80524D-122A-4C6C-B5E2-64667CFB1BC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05696F-620A-4632-BBAB-26574FE948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80524D-122A-4C6C-B5E2-64667CFB1BC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5696F-620A-4632-BBAB-26574FE948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80524D-122A-4C6C-B5E2-64667CFB1BC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5696F-620A-4632-BBAB-26574FE948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80524D-122A-4C6C-B5E2-64667CFB1BC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5696F-620A-4632-BBAB-26574FE948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80524D-122A-4C6C-B5E2-64667CFB1BC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5696F-620A-4632-BBAB-26574FE948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80524D-122A-4C6C-B5E2-64667CFB1BC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5696F-620A-4632-BBAB-26574FE948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80524D-122A-4C6C-B5E2-64667CFB1BC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5696F-620A-4632-BBAB-26574FE948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80524D-122A-4C6C-B5E2-64667CFB1BC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5696F-620A-4632-BBAB-26574FE948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80524D-122A-4C6C-B5E2-64667CFB1BC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5696F-620A-4632-BBAB-26574FE948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E80524D-122A-4C6C-B5E2-64667CFB1BC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5696F-620A-4632-BBAB-26574FE948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80524D-122A-4C6C-B5E2-64667CFB1BC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05696F-620A-4632-BBAB-26574FE948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E80524D-122A-4C6C-B5E2-64667CFB1BC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05696F-620A-4632-BBAB-26574FE948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r3online.com/wp-content/uploads/2015/05/Add-Payroll-Stipend-Mid-Year.pdf" TargetMode="Externa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r3online.com/wp-content/uploads/2015/05/Contract-Types-Staff-Manager.pdf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r3online.com/wp-content/uploads/2015/05/Wage-Base-Corrections.pdf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r3online.com/support/software-support/documents-for-training/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23contactform.com/form-1365487/4th-Annual-WebSmart-Finance-Symposium-Get-Registered-Today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websmart.freshdesk.com" TargetMode="Externa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gif"/><Relationship Id="rId4" Type="http://schemas.openxmlformats.org/officeDocument/2006/relationships/hyperlink" Target="http://www.jr3online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miller@jr3online.com" TargetMode="External"/><Relationship Id="rId4" Type="http://schemas.openxmlformats.org/officeDocument/2006/relationships/hyperlink" Target="mailto:mdavis@jr3online.com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r3online.com/support/software-support/documents-for-training/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6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s.state.tx.us/reporting/forms/form_596.pdf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JR3 Webinar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Release – New Payroll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Enter the Effective Date – if you are working in current year but have already received the pay scale for next year, you can enter it now.  Pay Scales are based on the effective date.</a:t>
            </a:r>
          </a:p>
          <a:p>
            <a:r>
              <a:rPr lang="en-US" sz="2000" dirty="0" smtClean="0"/>
              <a:t>Select Add Step </a:t>
            </a:r>
          </a:p>
          <a:p>
            <a:r>
              <a:rPr lang="en-US" sz="2000" dirty="0" smtClean="0"/>
              <a:t>Enter the Rate – the annual amount for that step</a:t>
            </a:r>
          </a:p>
          <a:p>
            <a:r>
              <a:rPr lang="en-US" sz="2000" dirty="0" smtClean="0"/>
              <a:t>Continue adding steps until you are finished</a:t>
            </a:r>
          </a:p>
          <a:p>
            <a:r>
              <a:rPr lang="en-US" sz="2000" dirty="0" smtClean="0"/>
              <a:t>Select Save</a:t>
            </a:r>
            <a:endParaRPr lang="en-US" sz="2000" dirty="0"/>
          </a:p>
          <a:p>
            <a:endParaRPr lang="en-US" sz="1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Compensation Types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77889"/>
            <a:ext cx="5269535" cy="27892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6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Scheduled Payments </a:t>
            </a:r>
            <a:r>
              <a:rPr lang="en-US" sz="2000" dirty="0" smtClean="0"/>
              <a:t>– calculates the employee’s payoff</a:t>
            </a:r>
            <a:endParaRPr lang="en-US" sz="1600" dirty="0"/>
          </a:p>
          <a:p>
            <a:pPr marL="393192" lvl="1" indent="0">
              <a:buNone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Termination of Employee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0" y="2438400"/>
            <a:ext cx="8571429" cy="39333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95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Finance &gt; HR &gt; Staff Manager – Payroll tab, edit Position</a:t>
            </a:r>
          </a:p>
          <a:p>
            <a:r>
              <a:rPr lang="en-US" sz="2000" dirty="0" smtClean="0"/>
              <a:t>If an employee is hired later on in the year and should receive a stipend, there are a couple ways to address this payment.</a:t>
            </a: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Adding Stipend Mid-Year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7" y="2895600"/>
            <a:ext cx="7961905" cy="35333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99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Select the payroll periods in which the employee is to receive the stipend.</a:t>
            </a:r>
          </a:p>
          <a:p>
            <a:r>
              <a:rPr lang="en-US" sz="2000" dirty="0" smtClean="0"/>
              <a:t>Select Save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stipend amount will automatically prorate after you click Save.</a:t>
            </a: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Adding Stipend Mid-Year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71800"/>
            <a:ext cx="7903295" cy="12654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2" y="5333999"/>
            <a:ext cx="8340886" cy="7808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08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To pay a specific amount per pay period, select Enter Non-Prorated Value.  For example, if you want to pay $400 a month for the remainder of 3 months, enter a total of $1,200 ($400 x 3).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109728" indent="0">
              <a:buNone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Adding Stipend Mid-Year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71800"/>
            <a:ext cx="6729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Once you save the Stipend and select to return to the Position, the amount will be calculated and appear on the Scheduled Payments screen.  You will see the $400 per pay period amount. You can also pay the Stipend over lesser periods.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109728" indent="0">
              <a:buNone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Adding Stipend Mid-Year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05200"/>
            <a:ext cx="5937139" cy="31974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2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If a pay period is highlighted in yellow, the payroll batch is </a:t>
            </a:r>
            <a:r>
              <a:rPr lang="en-US" sz="2000" dirty="0" err="1" smtClean="0"/>
              <a:t>unsubmitted</a:t>
            </a:r>
            <a:r>
              <a:rPr lang="en-US" sz="2000" dirty="0" smtClean="0"/>
              <a:t> and it can be used and added to the payroll.</a:t>
            </a:r>
          </a:p>
          <a:p>
            <a:r>
              <a:rPr lang="en-US" sz="2000" dirty="0" smtClean="0">
                <a:hlinkClick r:id="rId3"/>
              </a:rPr>
              <a:t>Click here for complete instructions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109728" indent="0">
              <a:buNone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Adding Stipend Mid-Year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8337175" cy="33745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15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How do I change an employee’s contract in the middle of the year?</a:t>
            </a:r>
          </a:p>
          <a:p>
            <a:endParaRPr lang="en-US" sz="2000" dirty="0"/>
          </a:p>
          <a:p>
            <a:r>
              <a:rPr lang="en-US" sz="2000" dirty="0" smtClean="0">
                <a:hlinkClick r:id="rId3"/>
              </a:rPr>
              <a:t>Click here for documentation</a:t>
            </a:r>
            <a:endParaRPr lang="en-US" sz="1600" dirty="0"/>
          </a:p>
          <a:p>
            <a:pPr marL="393192" lvl="1" indent="0">
              <a:buNone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Changing Contracts Mid-Year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058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/>
              <a:t>This documentation will explain in detail how to complete a wage base adjustment to correct an employee's year-to-date (YTD) taxable wages and tax deduction for all statutory deductions such as Withholding, Social Security, Medicare and SUTA.  All adjustments are made in a supplemental batch.</a:t>
            </a:r>
          </a:p>
          <a:p>
            <a:r>
              <a:rPr lang="en-US" sz="2000" dirty="0"/>
              <a:t>Common scenarios that might occur and that can be corrected by doing a wage base </a:t>
            </a:r>
            <a:r>
              <a:rPr lang="en-US" sz="2000" dirty="0" smtClean="0"/>
              <a:t>adjustment:</a:t>
            </a:r>
          </a:p>
          <a:p>
            <a:pPr lvl="1"/>
            <a:r>
              <a:rPr lang="en-US" sz="1600" dirty="0" smtClean="0"/>
              <a:t>Refund FICA</a:t>
            </a:r>
          </a:p>
          <a:p>
            <a:pPr lvl="1"/>
            <a:r>
              <a:rPr lang="en-US" sz="1600" dirty="0" smtClean="0"/>
              <a:t>Refund Medicare </a:t>
            </a:r>
          </a:p>
          <a:p>
            <a:pPr lvl="1"/>
            <a:r>
              <a:rPr lang="en-US" sz="1600" dirty="0" smtClean="0"/>
              <a:t>Refund Extra Withholding </a:t>
            </a:r>
          </a:p>
          <a:p>
            <a:pPr lvl="1"/>
            <a:r>
              <a:rPr lang="en-US" sz="1600" dirty="0" smtClean="0"/>
              <a:t>Deduct FICA</a:t>
            </a:r>
          </a:p>
          <a:p>
            <a:pPr lvl="1"/>
            <a:r>
              <a:rPr lang="en-US" sz="1600" dirty="0" smtClean="0"/>
              <a:t>Deduct Medicare    </a:t>
            </a:r>
            <a:endParaRPr lang="en-US" sz="1600" dirty="0"/>
          </a:p>
          <a:p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Click here for documentation</a:t>
            </a:r>
            <a:endParaRPr lang="en-US" sz="1600" dirty="0"/>
          </a:p>
          <a:p>
            <a:pPr marL="393192" lvl="1" indent="0">
              <a:buNone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Wage Base Corrections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960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Reports tab – Payroll reports are now available directly in the payroll batch.</a:t>
            </a:r>
          </a:p>
          <a:p>
            <a:r>
              <a:rPr lang="en-US" sz="2000" dirty="0" smtClean="0"/>
              <a:t>Benefit Program Participation is the former Payroll Plan Participation report</a:t>
            </a:r>
            <a:endParaRPr lang="en-US" sz="1600" dirty="0"/>
          </a:p>
          <a:p>
            <a:pPr marL="393192" lvl="1" indent="0">
              <a:buNone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Reports – Payroll Journals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00400"/>
            <a:ext cx="7114762" cy="30960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01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To review detailed instructions, click on the link below:</a:t>
            </a:r>
          </a:p>
          <a:p>
            <a:endParaRPr lang="en-US" sz="2000" dirty="0" smtClean="0"/>
          </a:p>
          <a:p>
            <a:pPr lvl="1"/>
            <a:r>
              <a:rPr lang="en-US" sz="2000" u="sng" dirty="0" smtClean="0">
                <a:hlinkClick r:id="rId3"/>
              </a:rPr>
              <a:t>Documents for Training</a:t>
            </a:r>
            <a:endParaRPr lang="en-US" sz="2000" dirty="0"/>
          </a:p>
          <a:p>
            <a:pPr marL="393192" lvl="1" indent="0">
              <a:buNone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Resources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0246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Finance &gt; Payroll &gt; Pay Schedules &gt; </a:t>
            </a:r>
            <a:r>
              <a:rPr lang="en-US" sz="2000" dirty="0" smtClean="0"/>
              <a:t>Calendars</a:t>
            </a:r>
          </a:p>
          <a:p>
            <a:r>
              <a:rPr lang="en-US" sz="2000" dirty="0" smtClean="0"/>
              <a:t>Payroll Calendars are used during the payroll process to include pay periods according to the type of payroll.</a:t>
            </a:r>
          </a:p>
          <a:p>
            <a:r>
              <a:rPr lang="en-US" sz="2000" dirty="0" smtClean="0"/>
              <a:t>Select to Add Payroll Calendar if you are changing payroll calendars.</a:t>
            </a:r>
          </a:p>
          <a:p>
            <a:r>
              <a:rPr lang="en-US" sz="2000" dirty="0" smtClean="0"/>
              <a:t>Select to edit an existing payroll calendar to add new pay periods.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Setup – Calendars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733800"/>
            <a:ext cx="7347372" cy="25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If you haven’t signed up for one of </a:t>
            </a:r>
            <a:r>
              <a:rPr lang="en-US" sz="2000" dirty="0" err="1" smtClean="0"/>
              <a:t>WebSmart’s</a:t>
            </a:r>
            <a:r>
              <a:rPr lang="en-US" sz="2000" dirty="0" smtClean="0"/>
              <a:t> EOY Summer Symposiums, </a:t>
            </a:r>
            <a:r>
              <a:rPr lang="en-US" sz="2000" dirty="0" smtClean="0">
                <a:hlinkClick r:id="rId3"/>
              </a:rPr>
              <a:t>click here to register now!</a:t>
            </a:r>
            <a:r>
              <a:rPr lang="en-US" sz="2000" dirty="0" smtClean="0"/>
              <a:t>!</a:t>
            </a:r>
          </a:p>
          <a:p>
            <a:endParaRPr lang="en-US" sz="2000" dirty="0"/>
          </a:p>
          <a:p>
            <a:pPr lvl="1"/>
            <a:r>
              <a:rPr lang="en-US" sz="1600" dirty="0" smtClean="0"/>
              <a:t>June 10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 HR/Payroll</a:t>
            </a:r>
          </a:p>
          <a:p>
            <a:pPr lvl="1"/>
            <a:r>
              <a:rPr lang="en-US" sz="1600" dirty="0" smtClean="0"/>
              <a:t>June 11th Finance/Budget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June 24</a:t>
            </a:r>
            <a:r>
              <a:rPr lang="en-US" sz="1600" baseline="30000" dirty="0" smtClean="0"/>
              <a:t>th </a:t>
            </a:r>
            <a:r>
              <a:rPr lang="en-US" sz="1600" dirty="0" smtClean="0"/>
              <a:t>HR/Payroll</a:t>
            </a:r>
          </a:p>
          <a:p>
            <a:pPr lvl="1"/>
            <a:r>
              <a:rPr lang="en-US" sz="1600" dirty="0" smtClean="0"/>
              <a:t>June 25</a:t>
            </a:r>
            <a:r>
              <a:rPr lang="en-US" sz="1600" baseline="30000" dirty="0" smtClean="0"/>
              <a:t>th </a:t>
            </a:r>
            <a:r>
              <a:rPr lang="en-US" sz="1600" dirty="0" smtClean="0"/>
              <a:t>Finance/Budget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July 15</a:t>
            </a:r>
            <a:r>
              <a:rPr lang="en-US" sz="1600" baseline="30000" dirty="0" smtClean="0"/>
              <a:t>th  </a:t>
            </a:r>
            <a:r>
              <a:rPr lang="en-US" sz="1600" dirty="0" smtClean="0"/>
              <a:t>HR/Payroll</a:t>
            </a:r>
          </a:p>
          <a:p>
            <a:pPr lvl="1"/>
            <a:r>
              <a:rPr lang="en-US" sz="1600" dirty="0" smtClean="0"/>
              <a:t>July 16</a:t>
            </a:r>
            <a:r>
              <a:rPr lang="en-US" sz="1600" baseline="30000" dirty="0" smtClean="0"/>
              <a:t>th</a:t>
            </a:r>
            <a:r>
              <a:rPr lang="en-US" sz="1600" dirty="0"/>
              <a:t> Finance/Budget</a:t>
            </a:r>
          </a:p>
          <a:p>
            <a:pPr lvl="1"/>
            <a:endParaRPr lang="en-US" sz="1600" dirty="0"/>
          </a:p>
          <a:p>
            <a:pPr marL="393192" lvl="1" indent="0">
              <a:buNone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Symposiums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442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  <a:p>
            <a:pPr marL="109728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109728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Questions</a:t>
            </a:r>
            <a:endParaRPr lang="en-US" u="sng" dirty="0"/>
          </a:p>
        </p:txBody>
      </p:sp>
      <p:pic>
        <p:nvPicPr>
          <p:cNvPr id="4099" name="Picture 3" descr="C:\Users\mdavis\AppData\Local\Microsoft\Windows\Temporary Internet Files\Content.IE5\46X5SZX2\MC90043154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44700"/>
            <a:ext cx="3733657" cy="373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Remember if you get stuck, we have 24 hour/7 days a week customer support: </a:t>
            </a:r>
          </a:p>
          <a:p>
            <a:endParaRPr lang="en-US" sz="600" dirty="0" smtClean="0"/>
          </a:p>
          <a:p>
            <a:r>
              <a:rPr lang="en-US" sz="1800" dirty="0" smtClean="0"/>
              <a:t>Email the WebSmart Help Desk at </a:t>
            </a:r>
            <a:r>
              <a:rPr lang="en-US" sz="1800" dirty="0" smtClean="0">
                <a:hlinkClick r:id="rId3"/>
              </a:rPr>
              <a:t>Support@websmart.freshdesk.com</a:t>
            </a:r>
            <a:r>
              <a:rPr lang="en-US" sz="1800" dirty="0" smtClean="0"/>
              <a:t> </a:t>
            </a:r>
            <a:endParaRPr lang="en-US" sz="1800" dirty="0"/>
          </a:p>
          <a:p>
            <a:endParaRPr lang="en-US" sz="600" dirty="0"/>
          </a:p>
          <a:p>
            <a:r>
              <a:rPr lang="en-US" sz="1800" dirty="0" smtClean="0"/>
              <a:t>Call us at 1-888-759-1902</a:t>
            </a:r>
          </a:p>
          <a:p>
            <a:endParaRPr lang="en-US" sz="600" dirty="0" smtClean="0"/>
          </a:p>
          <a:p>
            <a:r>
              <a:rPr lang="en-US" sz="1800" dirty="0" smtClean="0"/>
              <a:t>Visit our Website at </a:t>
            </a:r>
            <a:r>
              <a:rPr lang="en-US" sz="1800" dirty="0" smtClean="0">
                <a:hlinkClick r:id="rId4"/>
              </a:rPr>
              <a:t>www.jr3online.com</a:t>
            </a:r>
            <a:r>
              <a:rPr lang="en-US" sz="1800" dirty="0" smtClean="0"/>
              <a:t> and click on Software Support (password is jr3)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109728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Customer Support Options!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91000"/>
            <a:ext cx="4495800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add Payroll Periods, select the Payroll Periods tab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Setup – Calendars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85" y="2362200"/>
            <a:ext cx="7371429" cy="39714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95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To add Payroll Periods, enter the following information. Each pay period can only be used once.</a:t>
            </a:r>
          </a:p>
          <a:p>
            <a:pPr lvl="1"/>
            <a:r>
              <a:rPr lang="en-US" sz="2000" dirty="0" smtClean="0"/>
              <a:t>Period – begin and end date of the payroll period</a:t>
            </a:r>
          </a:p>
          <a:p>
            <a:pPr lvl="1"/>
            <a:r>
              <a:rPr lang="en-US" sz="2000" dirty="0" smtClean="0"/>
              <a:t>Default Pay Date – enter the pay date</a:t>
            </a:r>
          </a:p>
          <a:p>
            <a:pPr lvl="1"/>
            <a:r>
              <a:rPr lang="en-US" sz="2000" dirty="0" smtClean="0"/>
              <a:t>Default Post Date – enter the post date</a:t>
            </a:r>
          </a:p>
          <a:p>
            <a:pPr lvl="1"/>
            <a:r>
              <a:rPr lang="en-US" sz="2000" dirty="0" smtClean="0"/>
              <a:t>Exclusions</a:t>
            </a:r>
          </a:p>
          <a:p>
            <a:pPr lvl="2"/>
            <a:r>
              <a:rPr lang="en-US" sz="1800" dirty="0" smtClean="0"/>
              <a:t>False – Include per period adjustments</a:t>
            </a:r>
          </a:p>
          <a:p>
            <a:pPr lvl="2"/>
            <a:r>
              <a:rPr lang="en-US" sz="1800" dirty="0" smtClean="0"/>
              <a:t>True – Exclude per period adjustments</a:t>
            </a:r>
          </a:p>
          <a:p>
            <a:r>
              <a:rPr lang="en-US" sz="2000" dirty="0" smtClean="0"/>
              <a:t>Save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Setup – Calendars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148106"/>
            <a:ext cx="5486400" cy="26782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13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To edit Payroll Periods, update any of the following information.  If the payroll batch has been processed for that period, you will not be able to edit it.</a:t>
            </a:r>
          </a:p>
          <a:p>
            <a:pPr lvl="1"/>
            <a:r>
              <a:rPr lang="en-US" sz="1400" dirty="0" smtClean="0"/>
              <a:t>Period – begin and end date of the payroll period</a:t>
            </a:r>
          </a:p>
          <a:p>
            <a:pPr lvl="1"/>
            <a:r>
              <a:rPr lang="en-US" sz="1400" dirty="0" smtClean="0"/>
              <a:t>Default Pay Date</a:t>
            </a:r>
          </a:p>
          <a:p>
            <a:pPr lvl="1"/>
            <a:r>
              <a:rPr lang="en-US" sz="1400" dirty="0" smtClean="0"/>
              <a:t>Default Post Date</a:t>
            </a:r>
          </a:p>
          <a:p>
            <a:pPr lvl="1"/>
            <a:r>
              <a:rPr lang="en-US" sz="1400" dirty="0" smtClean="0"/>
              <a:t>Exclusions</a:t>
            </a:r>
          </a:p>
          <a:p>
            <a:pPr lvl="2"/>
            <a:r>
              <a:rPr lang="en-US" sz="1400" dirty="0" smtClean="0"/>
              <a:t>False – Include per period adjustments (leave the box unchecked)</a:t>
            </a:r>
          </a:p>
          <a:p>
            <a:pPr lvl="2"/>
            <a:r>
              <a:rPr lang="en-US" sz="1400" dirty="0" smtClean="0"/>
              <a:t>True – Exclude per period adjustments (check the box)</a:t>
            </a:r>
          </a:p>
          <a:p>
            <a:r>
              <a:rPr lang="en-US" sz="2000" dirty="0" smtClean="0"/>
              <a:t>Save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Setup – Calendars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316869"/>
            <a:ext cx="6107723" cy="24380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Finance &gt; Payroll &gt; </a:t>
            </a:r>
            <a:r>
              <a:rPr lang="en-US" sz="2400" dirty="0" err="1"/>
              <a:t>Add'l</a:t>
            </a:r>
            <a:r>
              <a:rPr lang="en-US" sz="2400" dirty="0"/>
              <a:t> Allowances </a:t>
            </a:r>
            <a:endParaRPr lang="en-US" sz="2400" dirty="0" smtClean="0"/>
          </a:p>
          <a:p>
            <a:r>
              <a:rPr lang="en-US" sz="2000" dirty="0"/>
              <a:t>Additional </a:t>
            </a:r>
            <a:r>
              <a:rPr lang="en-US" sz="2000" dirty="0" smtClean="0"/>
              <a:t>Allowances </a:t>
            </a:r>
            <a:r>
              <a:rPr lang="en-US" sz="2000" dirty="0"/>
              <a:t>are designed to assign additional earnings and adjustments to </a:t>
            </a:r>
            <a:r>
              <a:rPr lang="en-US" sz="2000" dirty="0" smtClean="0"/>
              <a:t>employees.</a:t>
            </a:r>
            <a:r>
              <a:rPr lang="en-US" sz="2000" dirty="0"/>
              <a:t>  For each tax treatment a new additional allowance will need to be set up reflecting that tax treatment. </a:t>
            </a:r>
            <a:endParaRPr lang="en-US" sz="2000" dirty="0" smtClean="0"/>
          </a:p>
          <a:p>
            <a:r>
              <a:rPr lang="en-US" sz="2000" dirty="0" smtClean="0"/>
              <a:t>The Additional Allowance is set up on the employee in HR &gt; Staff Manager – HR Info &gt; Additional Allowances Elections.</a:t>
            </a:r>
          </a:p>
          <a:p>
            <a:r>
              <a:rPr lang="en-US" sz="2000" dirty="0" smtClean="0"/>
              <a:t>Select Add Additional Allowance</a:t>
            </a:r>
            <a:endParaRPr lang="en-US" sz="2000" dirty="0"/>
          </a:p>
          <a:p>
            <a:endParaRPr lang="en-US" dirty="0"/>
          </a:p>
          <a:p>
            <a:endParaRPr lang="en-US" sz="1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Additional Allowances 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79399"/>
            <a:ext cx="7276191" cy="15523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1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Enter the following information:</a:t>
            </a:r>
          </a:p>
          <a:p>
            <a:endParaRPr lang="en-US" sz="3200" dirty="0" smtClean="0"/>
          </a:p>
          <a:p>
            <a:pPr lvl="1"/>
            <a:r>
              <a:rPr lang="en-US" sz="2900" b="1" u="sng" dirty="0" smtClean="0"/>
              <a:t>Name</a:t>
            </a:r>
            <a:r>
              <a:rPr lang="en-US" sz="2900" dirty="0" smtClean="0"/>
              <a:t>  </a:t>
            </a:r>
            <a:r>
              <a:rPr lang="en-US" sz="2900" dirty="0"/>
              <a:t>– Enter the description of the allowance.  This will be the description on </a:t>
            </a:r>
            <a:r>
              <a:rPr lang="en-US" sz="2900" dirty="0" smtClean="0"/>
              <a:t>the check and check stub.</a:t>
            </a:r>
            <a:endParaRPr lang="en-US" sz="2900" dirty="0"/>
          </a:p>
          <a:p>
            <a:pPr lvl="1"/>
            <a:r>
              <a:rPr lang="en-US" sz="2900" b="1" u="sng" dirty="0" smtClean="0"/>
              <a:t>Description</a:t>
            </a:r>
            <a:r>
              <a:rPr lang="en-US" sz="2900" dirty="0" smtClean="0"/>
              <a:t> </a:t>
            </a:r>
            <a:r>
              <a:rPr lang="en-US" sz="2900" dirty="0"/>
              <a:t>– Select the appropriate activity code for the </a:t>
            </a:r>
            <a:r>
              <a:rPr lang="en-US" sz="2900" dirty="0" smtClean="0"/>
              <a:t>allowance. </a:t>
            </a:r>
            <a:endParaRPr lang="en-US" sz="2900" dirty="0"/>
          </a:p>
          <a:p>
            <a:pPr lvl="1"/>
            <a:r>
              <a:rPr lang="en-US" sz="2900" b="1" u="sng" dirty="0" smtClean="0"/>
              <a:t>Payroll </a:t>
            </a:r>
            <a:r>
              <a:rPr lang="en-US" sz="2900" b="1" u="sng" dirty="0"/>
              <a:t>Tax Treatment</a:t>
            </a:r>
            <a:r>
              <a:rPr lang="en-US" sz="2900" dirty="0"/>
              <a:t> – Select the tax treatment for the </a:t>
            </a:r>
            <a:r>
              <a:rPr lang="en-US" sz="2900" dirty="0" smtClean="0"/>
              <a:t>allowance.</a:t>
            </a:r>
            <a:endParaRPr lang="en-US" sz="2900" dirty="0"/>
          </a:p>
          <a:p>
            <a:pPr lvl="1"/>
            <a:r>
              <a:rPr lang="en-US" sz="2900" b="1" u="sng" dirty="0" smtClean="0"/>
              <a:t>State </a:t>
            </a:r>
            <a:r>
              <a:rPr lang="en-US" sz="2900" b="1" u="sng" dirty="0"/>
              <a:t>Benefit Status</a:t>
            </a:r>
            <a:r>
              <a:rPr lang="en-US" sz="2900" dirty="0"/>
              <a:t> – Select if the allowance is/is not qualified for </a:t>
            </a:r>
            <a:r>
              <a:rPr lang="en-US" sz="2900" dirty="0" smtClean="0"/>
              <a:t>TRS.</a:t>
            </a:r>
            <a:endParaRPr lang="en-US" sz="2900" dirty="0"/>
          </a:p>
          <a:p>
            <a:pPr lvl="1"/>
            <a:r>
              <a:rPr lang="en-US" sz="2900" b="1" u="sng" dirty="0" smtClean="0"/>
              <a:t>Workers </a:t>
            </a:r>
            <a:r>
              <a:rPr lang="en-US" sz="2900" b="1" u="sng" dirty="0"/>
              <a:t>Comp</a:t>
            </a:r>
            <a:r>
              <a:rPr lang="en-US" sz="2900" dirty="0"/>
              <a:t> – Enter in the workers comp code for the </a:t>
            </a:r>
            <a:r>
              <a:rPr lang="en-US" sz="2900" dirty="0" smtClean="0"/>
              <a:t>wages.</a:t>
            </a:r>
            <a:endParaRPr lang="en-US" sz="2900" dirty="0"/>
          </a:p>
          <a:p>
            <a:pPr lvl="1"/>
            <a:r>
              <a:rPr lang="en-US" sz="2900" b="1" u="sng" dirty="0" smtClean="0"/>
              <a:t>Effective </a:t>
            </a:r>
            <a:r>
              <a:rPr lang="en-US" sz="2900" b="1" u="sng" dirty="0"/>
              <a:t>Date</a:t>
            </a:r>
            <a:r>
              <a:rPr lang="en-US" sz="2900" dirty="0"/>
              <a:t> – Enter the effective date of the allowance.</a:t>
            </a:r>
          </a:p>
          <a:p>
            <a:pPr lvl="1"/>
            <a:r>
              <a:rPr lang="en-US" sz="2900" b="1" u="sng" dirty="0" smtClean="0"/>
              <a:t>Expense </a:t>
            </a:r>
            <a:r>
              <a:rPr lang="en-US" sz="2900" b="1" u="sng" dirty="0"/>
              <a:t>Account Mask</a:t>
            </a:r>
            <a:r>
              <a:rPr lang="en-US" sz="2900" dirty="0"/>
              <a:t> – Enter the expense code for the allowance.</a:t>
            </a:r>
          </a:p>
          <a:p>
            <a:pPr lvl="1"/>
            <a:r>
              <a:rPr lang="en-US" sz="2900" b="1" u="sng" dirty="0" smtClean="0"/>
              <a:t>Calculation </a:t>
            </a:r>
            <a:r>
              <a:rPr lang="en-US" sz="2900" b="1" u="sng" dirty="0"/>
              <a:t>Method</a:t>
            </a:r>
            <a:r>
              <a:rPr lang="en-US" sz="2900" dirty="0"/>
              <a:t> – Select the calculation method associated with the </a:t>
            </a:r>
            <a:r>
              <a:rPr lang="en-US" sz="2900" dirty="0" smtClean="0"/>
              <a:t>allowance.</a:t>
            </a:r>
            <a:endParaRPr lang="en-US" sz="2900" dirty="0"/>
          </a:p>
          <a:p>
            <a:pPr lvl="1"/>
            <a:r>
              <a:rPr lang="en-US" sz="2900" b="1" u="sng" dirty="0" smtClean="0"/>
              <a:t>Rate</a:t>
            </a:r>
            <a:r>
              <a:rPr lang="en-US" sz="2900" dirty="0" smtClean="0"/>
              <a:t> </a:t>
            </a:r>
            <a:r>
              <a:rPr lang="en-US" sz="2900" dirty="0"/>
              <a:t>– Enter the rate of the allowance based on the calculation method </a:t>
            </a:r>
            <a:r>
              <a:rPr lang="en-US" sz="2900" dirty="0" smtClean="0"/>
              <a:t>entered.</a:t>
            </a:r>
            <a:endParaRPr lang="en-US" sz="2900" dirty="0"/>
          </a:p>
          <a:p>
            <a:endParaRPr lang="en-US" sz="1000" dirty="0"/>
          </a:p>
          <a:p>
            <a:r>
              <a:rPr lang="en-US" sz="2800" dirty="0" smtClean="0"/>
              <a:t>Select </a:t>
            </a:r>
            <a:r>
              <a:rPr lang="en-US" sz="2800" b="1" dirty="0" smtClean="0"/>
              <a:t>Create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Additional Allowances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949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dirty="0" smtClean="0"/>
              <a:t>Once a tax treatment has been selected, and the Additional Allowance has been saved, it cannot be changed.  </a:t>
            </a:r>
          </a:p>
          <a:p>
            <a:r>
              <a:rPr lang="en-US" dirty="0" smtClean="0"/>
              <a:t>When selecting tax treatments, consider the following in your determination:</a:t>
            </a:r>
            <a:endParaRPr lang="en-US" dirty="0"/>
          </a:p>
          <a:p>
            <a:pPr lvl="1"/>
            <a:r>
              <a:rPr lang="en-US" dirty="0" smtClean="0"/>
              <a:t>Exempt from FICA – FICA will not be withheld</a:t>
            </a:r>
          </a:p>
          <a:p>
            <a:pPr lvl="1"/>
            <a:r>
              <a:rPr lang="en-US" dirty="0" smtClean="0"/>
              <a:t>Exempt from FICA, Medicare, State – FICA, Medicare or SUTA will be not withheld</a:t>
            </a:r>
          </a:p>
          <a:p>
            <a:pPr lvl="1"/>
            <a:r>
              <a:rPr lang="en-US" dirty="0" smtClean="0"/>
              <a:t>Exempt from FICA, State – FICA or SUTA will not be withheld</a:t>
            </a:r>
          </a:p>
          <a:p>
            <a:pPr lvl="1"/>
            <a:r>
              <a:rPr lang="en-US" dirty="0" smtClean="0"/>
              <a:t>Exempt from Nothing – no statutory amounts will be withheld</a:t>
            </a:r>
          </a:p>
          <a:p>
            <a:pPr lvl="1"/>
            <a:r>
              <a:rPr lang="en-US" dirty="0" smtClean="0"/>
              <a:t>Exempt from State – SUTA will not be withheld</a:t>
            </a:r>
          </a:p>
          <a:p>
            <a:pPr lvl="1"/>
            <a:r>
              <a:rPr lang="en-US" dirty="0" smtClean="0"/>
              <a:t>Exempt from Withholding, FICA, Medicare – Federal W/H, FICA or Medicare will not be withheld</a:t>
            </a:r>
          </a:p>
          <a:p>
            <a:pPr lvl="1"/>
            <a:r>
              <a:rPr lang="en-US" dirty="0" smtClean="0"/>
              <a:t>Exempt from Withholding, FICA, Medicare, State – Federal w/h, FICA, Medicare or SUTA will not be withheld</a:t>
            </a:r>
          </a:p>
          <a:p>
            <a:pPr lvl="1"/>
            <a:r>
              <a:rPr lang="en-US" dirty="0" smtClean="0"/>
              <a:t>Exempt from Withholding, FICA, State – Federal W/H, FICA, or SUTA will not be withheld</a:t>
            </a:r>
          </a:p>
          <a:p>
            <a:pPr lvl="1"/>
            <a:r>
              <a:rPr lang="en-US" dirty="0" smtClean="0"/>
              <a:t>Exempt from Withholding, State – Federal w/h or SUTA will not be withheld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Additional Allowances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4200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dirty="0" smtClean="0"/>
              <a:t>Example: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Additional Allowances 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9" y="2438400"/>
            <a:ext cx="7666667" cy="40095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14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dirty="0" smtClean="0"/>
              <a:t>Finance &gt; Payroll &gt; Benefit Programs</a:t>
            </a:r>
          </a:p>
          <a:p>
            <a:r>
              <a:rPr lang="en-US" dirty="0" smtClean="0"/>
              <a:t>A </a:t>
            </a:r>
            <a:r>
              <a:rPr lang="en-US" dirty="0"/>
              <a:t>benefit program </a:t>
            </a:r>
            <a:r>
              <a:rPr lang="en-US" dirty="0" smtClean="0"/>
              <a:t>is </a:t>
            </a:r>
            <a:r>
              <a:rPr lang="en-US" dirty="0"/>
              <a:t>any program to which an employee may elect </a:t>
            </a:r>
            <a:r>
              <a:rPr lang="en-US" dirty="0" smtClean="0"/>
              <a:t>non-statutory </a:t>
            </a:r>
            <a:r>
              <a:rPr lang="en-US" dirty="0"/>
              <a:t>deductions and/or contributions </a:t>
            </a:r>
            <a:r>
              <a:rPr lang="en-US" dirty="0" smtClean="0"/>
              <a:t>to be applied </a:t>
            </a:r>
            <a:r>
              <a:rPr lang="en-US" dirty="0"/>
              <a:t>to </a:t>
            </a:r>
            <a:r>
              <a:rPr lang="en-US" dirty="0" smtClean="0"/>
              <a:t>his/her paycheck</a:t>
            </a:r>
            <a:r>
              <a:rPr lang="en-US" dirty="0"/>
              <a:t>. </a:t>
            </a:r>
            <a:r>
              <a:rPr lang="en-US" dirty="0" smtClean="0"/>
              <a:t> (These are a combination of  previous Payroll Plans and Benefit Groups.)</a:t>
            </a:r>
          </a:p>
          <a:p>
            <a:r>
              <a:rPr lang="en-US" dirty="0" smtClean="0"/>
              <a:t>There </a:t>
            </a:r>
            <a:r>
              <a:rPr lang="en-US" dirty="0"/>
              <a:t>are two primary types of plans: </a:t>
            </a:r>
            <a:endParaRPr lang="en-US" dirty="0" smtClean="0"/>
          </a:p>
          <a:p>
            <a:pPr lvl="1"/>
            <a:r>
              <a:rPr lang="en-US" sz="2600" b="1" dirty="0" smtClean="0"/>
              <a:t>Subscription Based </a:t>
            </a:r>
            <a:r>
              <a:rPr lang="en-US" sz="2600" dirty="0" smtClean="0"/>
              <a:t>– includes all TRS plans in which an employee is subscribed.  (This does not include TRS </a:t>
            </a:r>
            <a:r>
              <a:rPr lang="en-US" sz="2600" dirty="0" err="1" smtClean="0"/>
              <a:t>ActiveCare</a:t>
            </a:r>
            <a:r>
              <a:rPr lang="en-US" sz="2600" dirty="0" smtClean="0"/>
              <a:t>-health insurance). WebSmart will update these as needed.</a:t>
            </a:r>
          </a:p>
          <a:p>
            <a:pPr lvl="1"/>
            <a:r>
              <a:rPr lang="en-US" sz="2600" b="1" dirty="0" smtClean="0"/>
              <a:t>Election Based (or Flat Amount</a:t>
            </a:r>
            <a:r>
              <a:rPr lang="en-US" sz="2600" dirty="0" smtClean="0"/>
              <a:t>) - </a:t>
            </a:r>
            <a:r>
              <a:rPr lang="en-US" sz="2600" dirty="0"/>
              <a:t>the plan or the employee's election into the plan are used to determine the amount of the deduction and/or contribution.</a:t>
            </a:r>
            <a:endParaRPr lang="en-US" sz="2600" dirty="0" smtClean="0"/>
          </a:p>
          <a:p>
            <a:pPr lvl="1"/>
            <a:r>
              <a:rPr lang="en-US" sz="2600" b="1" dirty="0" smtClean="0"/>
              <a:t>Offering Based</a:t>
            </a:r>
            <a:r>
              <a:rPr lang="en-US" sz="2600" dirty="0" smtClean="0"/>
              <a:t> - the </a:t>
            </a:r>
            <a:r>
              <a:rPr lang="en-US" sz="2600" dirty="0"/>
              <a:t>plan itself is configured with several "options" to which an employee elects. It is the option they select that determines the amount of the deduction and/or contribution. Within offering based, there are two types: fixed contribution and fixed deduction. In each case, the "fixed" element is calculated and the balance is applied to the remaining element.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0276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WebSmart is excited to announce the new version of HR &amp; Payroll.</a:t>
            </a:r>
          </a:p>
          <a:p>
            <a:r>
              <a:rPr lang="en-US" dirty="0" smtClean="0"/>
              <a:t>Be prepared in advance.</a:t>
            </a:r>
          </a:p>
          <a:p>
            <a:r>
              <a:rPr lang="en-US" dirty="0" smtClean="0"/>
              <a:t>Coming June 2015.</a:t>
            </a:r>
            <a:endParaRPr lang="en-US" dirty="0"/>
          </a:p>
          <a:p>
            <a:endParaRPr lang="en-US" sz="1000" dirty="0"/>
          </a:p>
          <a:p>
            <a:pPr marL="109728" indent="0">
              <a:buNone/>
            </a:pPr>
            <a:endParaRPr lang="en-US" sz="2400" dirty="0"/>
          </a:p>
          <a:p>
            <a:pPr lvl="3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Coming Soon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37720"/>
            <a:ext cx="2116183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7600"/>
            <a:ext cx="3285733" cy="1817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33" y="3988764"/>
            <a:ext cx="1459481" cy="111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dirty="0" smtClean="0"/>
              <a:t>How do I add a new Benefit Program that is Pre-Tax with offerings? (Offering Based)</a:t>
            </a:r>
          </a:p>
          <a:p>
            <a:endParaRPr lang="en-US" dirty="0"/>
          </a:p>
          <a:p>
            <a:r>
              <a:rPr lang="en-US" dirty="0" smtClean="0"/>
              <a:t>Finance &gt; Payroll &gt; Benefit Programs</a:t>
            </a:r>
          </a:p>
          <a:p>
            <a:r>
              <a:rPr lang="en-US" dirty="0" smtClean="0"/>
              <a:t>Select Add Benefit Programs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" y="4462362"/>
            <a:ext cx="8809524" cy="16095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24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u="sng" dirty="0" smtClean="0"/>
              <a:t>Name</a:t>
            </a:r>
            <a:r>
              <a:rPr lang="en-US" sz="2000" dirty="0" smtClean="0"/>
              <a:t> – enter a description for the program</a:t>
            </a:r>
          </a:p>
          <a:p>
            <a:r>
              <a:rPr lang="en-US" sz="2000" b="1" u="sng" dirty="0" smtClean="0"/>
              <a:t>Effective Date </a:t>
            </a:r>
            <a:r>
              <a:rPr lang="en-US" sz="2000" dirty="0" smtClean="0"/>
              <a:t>– enter the effective date</a:t>
            </a:r>
          </a:p>
          <a:p>
            <a:r>
              <a:rPr lang="en-US" sz="2000" dirty="0" smtClean="0"/>
              <a:t>Select the </a:t>
            </a:r>
            <a:r>
              <a:rPr lang="en-US" sz="2000" b="1" u="sng" dirty="0" smtClean="0"/>
              <a:t>calculation method</a:t>
            </a:r>
            <a:r>
              <a:rPr lang="en-US" sz="2000" dirty="0" smtClean="0"/>
              <a:t> – Select Offering-Based</a:t>
            </a:r>
            <a:endParaRPr lang="en-US" sz="2000" b="1" u="sng" dirty="0" smtClean="0"/>
          </a:p>
          <a:p>
            <a:r>
              <a:rPr lang="en-US" sz="2000" dirty="0" smtClean="0"/>
              <a:t>Select the </a:t>
            </a:r>
            <a:r>
              <a:rPr lang="en-US" sz="2000" b="1" u="sng" dirty="0" smtClean="0"/>
              <a:t>Vendor</a:t>
            </a:r>
            <a:r>
              <a:rPr lang="en-US" sz="2000" dirty="0" smtClean="0"/>
              <a:t> associated with the Benefit</a:t>
            </a:r>
            <a:endParaRPr lang="en-US" sz="2000" b="1" u="sng" dirty="0" smtClean="0"/>
          </a:p>
          <a:p>
            <a:r>
              <a:rPr lang="en-US" sz="2000" dirty="0" smtClean="0"/>
              <a:t>Select </a:t>
            </a:r>
            <a:r>
              <a:rPr lang="en-US" sz="2000" b="1" u="sng" dirty="0" smtClean="0"/>
              <a:t>Create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34454"/>
            <a:ext cx="8001000" cy="33176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20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u="sng" dirty="0" smtClean="0"/>
              <a:t>Edit Identifier</a:t>
            </a:r>
            <a:r>
              <a:rPr lang="en-US" sz="2000" dirty="0" smtClean="0"/>
              <a:t>– Select Edit Identifier to select the Calculation Timing.</a:t>
            </a:r>
          </a:p>
          <a:p>
            <a:pPr lvl="1"/>
            <a:r>
              <a:rPr lang="en-US" sz="1600" dirty="0" smtClean="0"/>
              <a:t>Calculate BEFORE </a:t>
            </a:r>
            <a:r>
              <a:rPr lang="en-US" sz="1600" dirty="0" err="1" smtClean="0"/>
              <a:t>Statutories</a:t>
            </a:r>
            <a:r>
              <a:rPr lang="en-US" sz="1600" dirty="0" smtClean="0"/>
              <a:t> are Calculated – Pre-Tax Deductions</a:t>
            </a:r>
          </a:p>
          <a:p>
            <a:pPr lvl="1"/>
            <a:r>
              <a:rPr lang="en-US" sz="1600" dirty="0" smtClean="0"/>
              <a:t>Calculate AFTER </a:t>
            </a:r>
            <a:r>
              <a:rPr lang="en-US" sz="1600" dirty="0" err="1" smtClean="0"/>
              <a:t>Statutories</a:t>
            </a:r>
            <a:r>
              <a:rPr lang="en-US" sz="1600" dirty="0" smtClean="0"/>
              <a:t> are Calculated – After Tax Deductions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1" y="3352800"/>
            <a:ext cx="8545118" cy="22291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1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u="sng" dirty="0" smtClean="0"/>
              <a:t>Save</a:t>
            </a:r>
            <a:r>
              <a:rPr lang="en-US" sz="2000" dirty="0" smtClean="0"/>
              <a:t> – Select Save</a:t>
            </a:r>
            <a:endParaRPr lang="en-US" sz="2000" b="1" u="sng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7485715" cy="26476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83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Set the Offerings for the Benefit Type</a:t>
            </a:r>
          </a:p>
          <a:p>
            <a:pPr lvl="1"/>
            <a:r>
              <a:rPr lang="en-US" sz="2000" dirty="0" smtClean="0"/>
              <a:t>Click on the Offerings tab</a:t>
            </a:r>
          </a:p>
          <a:p>
            <a:pPr lvl="1"/>
            <a:r>
              <a:rPr lang="en-US" sz="2000" dirty="0" smtClean="0"/>
              <a:t>Select Add An Offering</a:t>
            </a:r>
          </a:p>
          <a:p>
            <a:pPr lvl="2"/>
            <a:r>
              <a:rPr lang="en-US" sz="1500" dirty="0"/>
              <a:t>Examples would be for insurance:</a:t>
            </a:r>
          </a:p>
          <a:p>
            <a:pPr lvl="2"/>
            <a:r>
              <a:rPr lang="en-US" sz="1500" dirty="0"/>
              <a:t>EO – Employee Only</a:t>
            </a:r>
          </a:p>
          <a:p>
            <a:pPr lvl="2"/>
            <a:r>
              <a:rPr lang="en-US" sz="1500" dirty="0"/>
              <a:t>ES – Employee Spouse</a:t>
            </a:r>
          </a:p>
          <a:p>
            <a:pPr lvl="2"/>
            <a:r>
              <a:rPr lang="en-US" sz="1500" dirty="0"/>
              <a:t>EC – Employee and Children</a:t>
            </a:r>
          </a:p>
          <a:p>
            <a:pPr lvl="2"/>
            <a:r>
              <a:rPr lang="en-US" sz="1500" dirty="0"/>
              <a:t>EF – Employee and Family</a:t>
            </a:r>
          </a:p>
          <a:p>
            <a:pPr lvl="3"/>
            <a:endParaRPr lang="en-US" sz="1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67200"/>
            <a:ext cx="6885715" cy="25142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91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Enter the Name of the Offering.  Examples: EO, ES, EC, EF</a:t>
            </a:r>
          </a:p>
          <a:p>
            <a:r>
              <a:rPr lang="en-US" sz="2000" dirty="0" smtClean="0"/>
              <a:t>Select Save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53" y="3048000"/>
            <a:ext cx="6857143" cy="22190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535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Set the Configuration for the Benefit</a:t>
            </a:r>
          </a:p>
          <a:p>
            <a:r>
              <a:rPr lang="en-US" sz="2000" dirty="0" smtClean="0"/>
              <a:t>Click on the Configuration tab to begin the setup.</a:t>
            </a:r>
          </a:p>
          <a:p>
            <a:r>
              <a:rPr lang="en-US" sz="2000" dirty="0" smtClean="0"/>
              <a:t>Each </a:t>
            </a:r>
            <a:r>
              <a:rPr lang="en-US" sz="2000" dirty="0"/>
              <a:t>program may have a different configuration based upon an effective date. </a:t>
            </a:r>
            <a:endParaRPr lang="en-US" sz="2000" dirty="0" smtClean="0"/>
          </a:p>
          <a:p>
            <a:r>
              <a:rPr lang="en-US" sz="2000" dirty="0" smtClean="0"/>
              <a:t>When setting up the configuration, you </a:t>
            </a:r>
            <a:r>
              <a:rPr lang="en-US" sz="2000" b="1" u="sng" dirty="0" smtClean="0"/>
              <a:t>must</a:t>
            </a:r>
            <a:r>
              <a:rPr lang="en-US" sz="2000" dirty="0" smtClean="0"/>
              <a:t> set up in the following order: Offering(s) , the Deduction(s), and then the Contribution(s) in order for the benefit to calculate correctly.</a:t>
            </a:r>
          </a:p>
          <a:p>
            <a:r>
              <a:rPr lang="en-US" sz="2000" dirty="0" smtClean="0"/>
              <a:t>Select Offerings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22933"/>
            <a:ext cx="7391400" cy="26092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53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Select Edit Amounts to enter the amount of the offering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8017171" cy="19505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04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Enter the total cost of the premium.</a:t>
            </a:r>
          </a:p>
          <a:p>
            <a:r>
              <a:rPr lang="en-US" sz="2000" dirty="0" smtClean="0"/>
              <a:t>Select Save.</a:t>
            </a:r>
          </a:p>
          <a:p>
            <a:r>
              <a:rPr lang="en-US" sz="2000" dirty="0" smtClean="0"/>
              <a:t>Select Return to Configuration Menu.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8216453" cy="25769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22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Next select Deductions to set up the benefit’s tax treatment, calculation method and coding.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19400"/>
            <a:ext cx="8779040" cy="23851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26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Feel free to attend any or all of our training sessions to discuss these new changes.</a:t>
            </a:r>
          </a:p>
          <a:p>
            <a:endParaRPr lang="en-US" dirty="0" smtClean="0"/>
          </a:p>
          <a:p>
            <a:r>
              <a:rPr lang="en-US" dirty="0" smtClean="0"/>
              <a:t>Tuesday, May 12</a:t>
            </a:r>
            <a:r>
              <a:rPr lang="en-US" baseline="30000" dirty="0" smtClean="0"/>
              <a:t>th</a:t>
            </a:r>
            <a:r>
              <a:rPr lang="en-US" dirty="0" smtClean="0"/>
              <a:t>		9:00 am - 1:00 pm </a:t>
            </a:r>
          </a:p>
          <a:p>
            <a:r>
              <a:rPr lang="en-US" dirty="0" smtClean="0"/>
              <a:t>Thursday, May 21</a:t>
            </a:r>
            <a:r>
              <a:rPr lang="en-US" baseline="30000" dirty="0" smtClean="0"/>
              <a:t>st</a:t>
            </a:r>
            <a:r>
              <a:rPr lang="en-US" dirty="0" smtClean="0"/>
              <a:t> 		9:00 </a:t>
            </a:r>
            <a:r>
              <a:rPr lang="en-US" dirty="0"/>
              <a:t>am - 1:00 pm</a:t>
            </a:r>
            <a:endParaRPr lang="en-US" dirty="0" smtClean="0"/>
          </a:p>
          <a:p>
            <a:r>
              <a:rPr lang="en-US" dirty="0" smtClean="0"/>
              <a:t>Wednesday, May 27</a:t>
            </a:r>
            <a:r>
              <a:rPr lang="en-US" baseline="30000" dirty="0" smtClean="0"/>
              <a:t>th</a:t>
            </a:r>
            <a:r>
              <a:rPr lang="en-US" dirty="0"/>
              <a:t>	</a:t>
            </a:r>
            <a:r>
              <a:rPr lang="en-US" dirty="0" smtClean="0"/>
              <a:t>9:00 </a:t>
            </a:r>
            <a:r>
              <a:rPr lang="en-US" dirty="0"/>
              <a:t>am - 1:00 pm</a:t>
            </a:r>
          </a:p>
          <a:p>
            <a:endParaRPr lang="en-US" sz="1000" dirty="0"/>
          </a:p>
          <a:p>
            <a:pPr marL="109728" indent="0">
              <a:buNone/>
            </a:pPr>
            <a:endParaRPr lang="en-US" sz="2400" dirty="0"/>
          </a:p>
          <a:p>
            <a:pPr lvl="3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Available Webinars - HR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267200"/>
            <a:ext cx="4191000" cy="19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Select Add Deduction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0"/>
            <a:ext cx="8526066" cy="2829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64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Enter the information about the deduction according to the prompts.</a:t>
            </a:r>
          </a:p>
          <a:p>
            <a:r>
              <a:rPr lang="en-US" sz="2000" b="1" dirty="0" smtClean="0"/>
              <a:t>Payroll Tax Treatment </a:t>
            </a:r>
            <a:r>
              <a:rPr lang="en-US" sz="2000" dirty="0" smtClean="0"/>
              <a:t>– The tax treatments are now preset categories.  Use the drop down box to select the appropriate tax treatment.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581400"/>
            <a:ext cx="3311380" cy="18299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42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Adjustment Category </a:t>
            </a:r>
            <a:r>
              <a:rPr lang="en-US" sz="2000" dirty="0" smtClean="0"/>
              <a:t>– use the drop down box to select the appropriate adjustment category, if applicable.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67000"/>
            <a:ext cx="4610101" cy="3276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32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sz="1000" dirty="0"/>
          </a:p>
          <a:p>
            <a:pPr lvl="0"/>
            <a:r>
              <a:rPr lang="en-US" sz="2000" b="1" u="sng" dirty="0"/>
              <a:t>Calculation Method</a:t>
            </a:r>
            <a:r>
              <a:rPr lang="en-US" sz="2000" dirty="0"/>
              <a:t> –Use the drop down box to select the appropriate calculation method for the </a:t>
            </a:r>
            <a:r>
              <a:rPr lang="en-US" sz="2000" dirty="0" smtClean="0"/>
              <a:t>employee contribution.</a:t>
            </a:r>
          </a:p>
          <a:p>
            <a:pPr marL="109728" lvl="0" indent="0">
              <a:buNone/>
            </a:pPr>
            <a:r>
              <a:rPr lang="en-US" sz="2000" dirty="0" smtClean="0"/>
              <a:t>  </a:t>
            </a:r>
            <a:endParaRPr lang="en-US" sz="2000" dirty="0"/>
          </a:p>
          <a:p>
            <a:pPr lvl="0"/>
            <a:endParaRPr lang="en-US" sz="2000" b="1" u="sng" dirty="0" smtClean="0"/>
          </a:p>
          <a:p>
            <a:pPr lvl="0"/>
            <a:r>
              <a:rPr lang="en-US" sz="2000" b="1" u="sng" dirty="0" smtClean="0"/>
              <a:t>Liability </a:t>
            </a:r>
            <a:r>
              <a:rPr lang="en-US" sz="2000" b="1" u="sng" dirty="0"/>
              <a:t>Account Mask</a:t>
            </a:r>
            <a:r>
              <a:rPr lang="en-US" sz="2000" dirty="0"/>
              <a:t> –Remember this </a:t>
            </a:r>
            <a:r>
              <a:rPr lang="en-US" sz="2000" b="1" dirty="0"/>
              <a:t>MUST</a:t>
            </a:r>
            <a:r>
              <a:rPr lang="en-US" sz="2000" dirty="0"/>
              <a:t> be completed.    </a:t>
            </a:r>
          </a:p>
          <a:p>
            <a:pPr lvl="0"/>
            <a:r>
              <a:rPr lang="en-US" sz="2000" b="1" u="sng" dirty="0"/>
              <a:t>W2 Reporting</a:t>
            </a:r>
            <a:r>
              <a:rPr lang="en-US" sz="2000" dirty="0"/>
              <a:t> – Use the drop down box to select the appropriate W-2 Reporting code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Select </a:t>
            </a:r>
            <a:r>
              <a:rPr lang="en-US" sz="2000" b="1" dirty="0" smtClean="0"/>
              <a:t>Save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362200"/>
            <a:ext cx="2134201" cy="7048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0" y="4191000"/>
            <a:ext cx="3200400" cy="12769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59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Deduction set up</a:t>
            </a:r>
          </a:p>
          <a:p>
            <a:r>
              <a:rPr lang="en-US" sz="2000" dirty="0" smtClean="0"/>
              <a:t>Select Return to Configuration Menu to set up the Contributions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3" y="2971800"/>
            <a:ext cx="8234348" cy="30838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90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Next Select the Contributions to enter any district contribution amount.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71800"/>
            <a:ext cx="7620000" cy="20702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81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Enter the information about the Contribution to determine how the election will be calculated.</a:t>
            </a:r>
          </a:p>
          <a:p>
            <a:r>
              <a:rPr lang="en-US" sz="2000" b="1" dirty="0"/>
              <a:t>Payroll Tax Treatment </a:t>
            </a:r>
            <a:r>
              <a:rPr lang="en-US" sz="2000" dirty="0"/>
              <a:t>– The tax treatments are now preset categories.  Use the drop down box to select the appropriate tax treatment</a:t>
            </a:r>
            <a:r>
              <a:rPr lang="en-US" sz="20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29000"/>
            <a:ext cx="4619375" cy="25528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44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pPr lvl="0"/>
            <a:r>
              <a:rPr lang="en-US" sz="2000" b="1" u="sng" dirty="0"/>
              <a:t>Adjustment Category</a:t>
            </a:r>
            <a:r>
              <a:rPr lang="en-US" sz="2000" dirty="0"/>
              <a:t> –Use the drop down box to select the appropriate adjustment category if applicable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743200"/>
            <a:ext cx="4377272" cy="31111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99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pPr lvl="0"/>
            <a:r>
              <a:rPr lang="en-US" sz="2000" b="1" u="sng" dirty="0"/>
              <a:t>Calculation Method </a:t>
            </a:r>
            <a:r>
              <a:rPr lang="en-US" sz="2000" dirty="0"/>
              <a:t> – Use the drop down box to select the appropriate calculation method for the </a:t>
            </a:r>
            <a:r>
              <a:rPr lang="en-US" sz="2000" dirty="0" smtClean="0"/>
              <a:t>employee </a:t>
            </a:r>
            <a:r>
              <a:rPr lang="en-US" sz="2000" dirty="0"/>
              <a:t>contribution</a:t>
            </a:r>
            <a:r>
              <a:rPr lang="en-US" sz="2000" b="1" dirty="0"/>
              <a:t>.  </a:t>
            </a:r>
            <a:r>
              <a:rPr lang="en-US" sz="2000" dirty="0"/>
              <a:t>If the District is paying a portion of the premium, you must select Flat </a:t>
            </a:r>
            <a:r>
              <a:rPr lang="en-US" sz="2000" dirty="0" smtClean="0"/>
              <a:t>Amount</a:t>
            </a:r>
          </a:p>
          <a:p>
            <a:pPr lvl="0"/>
            <a:endParaRPr lang="en-US" sz="2000" b="1" u="sng" dirty="0" smtClean="0"/>
          </a:p>
          <a:p>
            <a:pPr lvl="0"/>
            <a:endParaRPr lang="en-US" sz="2000" b="1" u="sng" dirty="0"/>
          </a:p>
          <a:p>
            <a:pPr lvl="0"/>
            <a:r>
              <a:rPr lang="en-US" sz="2000" b="1" u="sng" dirty="0" smtClean="0"/>
              <a:t>Not </a:t>
            </a:r>
            <a:r>
              <a:rPr lang="en-US" sz="2000" b="1" u="sng" dirty="0"/>
              <a:t>to exceed </a:t>
            </a:r>
            <a:r>
              <a:rPr lang="en-US" sz="2000" dirty="0"/>
              <a:t> – Enter the cap amount that will be contributed for this benefit program.   </a:t>
            </a:r>
          </a:p>
          <a:p>
            <a:pPr lvl="0"/>
            <a:r>
              <a:rPr lang="en-US" sz="2000" b="1" u="sng" dirty="0"/>
              <a:t>Expense Mask </a:t>
            </a:r>
            <a:r>
              <a:rPr lang="en-US" sz="2000" dirty="0"/>
              <a:t> – Enter the expense mask or at the very least the object code.  If everything else is left </a:t>
            </a:r>
            <a:r>
              <a:rPr lang="en-US" sz="2000"/>
              <a:t>with </a:t>
            </a:r>
            <a:r>
              <a:rPr lang="en-US" sz="2000" smtClean="0"/>
              <a:t>question </a:t>
            </a:r>
            <a:r>
              <a:rPr lang="en-US" sz="2000" dirty="0"/>
              <a:t>marks it will default to the employees payroll expense code except for the object code that was entered. </a:t>
            </a:r>
          </a:p>
          <a:p>
            <a:pPr lvl="0"/>
            <a:r>
              <a:rPr lang="en-US" sz="2000" b="1" u="sng" dirty="0"/>
              <a:t>Liability Account Mask</a:t>
            </a:r>
            <a:r>
              <a:rPr lang="en-US" sz="2000" dirty="0"/>
              <a:t> –Remember this MUST be completed.    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751" y="2971799"/>
            <a:ext cx="2133600" cy="7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pPr lvl="0"/>
            <a:r>
              <a:rPr lang="en-US" sz="2000" b="1" u="sng" dirty="0"/>
              <a:t>W2 Reporting</a:t>
            </a:r>
            <a:r>
              <a:rPr lang="en-US" sz="2000" dirty="0"/>
              <a:t> – Use the drop down box to select the appropriate W-2 Reporting code.</a:t>
            </a:r>
          </a:p>
          <a:p>
            <a:pPr lvl="0"/>
            <a:endParaRPr lang="en-US" sz="2000" b="1" u="sng" dirty="0" smtClean="0"/>
          </a:p>
          <a:p>
            <a:pPr lvl="0"/>
            <a:endParaRPr lang="en-US" sz="2000" b="1" u="sng" dirty="0" smtClean="0"/>
          </a:p>
          <a:p>
            <a:pPr lvl="0"/>
            <a:endParaRPr lang="en-US" sz="2000" b="1" u="sng" dirty="0"/>
          </a:p>
          <a:p>
            <a:pPr lvl="0"/>
            <a:endParaRPr lang="en-US" sz="2000" b="1" u="sng" dirty="0" smtClean="0"/>
          </a:p>
          <a:p>
            <a:pPr lvl="0"/>
            <a:endParaRPr lang="en-US" sz="2000" b="1" u="sng" dirty="0"/>
          </a:p>
          <a:p>
            <a:pPr lvl="0"/>
            <a:r>
              <a:rPr lang="en-US" sz="2000" dirty="0" smtClean="0"/>
              <a:t>Select</a:t>
            </a:r>
            <a:r>
              <a:rPr lang="en-US" sz="2000" b="1" dirty="0" smtClean="0"/>
              <a:t> Save</a:t>
            </a:r>
            <a:endParaRPr lang="en-US" sz="2000" b="1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67000"/>
            <a:ext cx="2661947" cy="106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67" y="1676400"/>
            <a:ext cx="2286000" cy="22794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</a:t>
            </a:r>
            <a:r>
              <a:rPr lang="en-US" dirty="0"/>
              <a:t>and thank you for </a:t>
            </a:r>
            <a:r>
              <a:rPr lang="en-US" dirty="0" smtClean="0"/>
              <a:t>joining </a:t>
            </a:r>
            <a:r>
              <a:rPr lang="en-US" dirty="0"/>
              <a:t>us today.</a:t>
            </a:r>
          </a:p>
          <a:p>
            <a:endParaRPr lang="en-US" sz="1000" dirty="0"/>
          </a:p>
          <a:p>
            <a:r>
              <a:rPr lang="en-US" dirty="0" smtClean="0"/>
              <a:t>Introduction of Presenters</a:t>
            </a:r>
          </a:p>
          <a:p>
            <a:endParaRPr lang="en-US" sz="1000" dirty="0" smtClean="0"/>
          </a:p>
          <a:p>
            <a:pPr lvl="3"/>
            <a:endParaRPr lang="en-US" sz="1000" dirty="0" smtClean="0"/>
          </a:p>
          <a:p>
            <a:pPr lvl="3"/>
            <a:r>
              <a:rPr lang="en-US" sz="2400" dirty="0"/>
              <a:t>Melissa Davis – </a:t>
            </a:r>
            <a:r>
              <a:rPr lang="en-US" sz="2400" dirty="0">
                <a:hlinkClick r:id="rId4"/>
              </a:rPr>
              <a:t>mdavis@jr3online.com</a:t>
            </a:r>
            <a:r>
              <a:rPr lang="en-US" sz="2400" dirty="0"/>
              <a:t> </a:t>
            </a:r>
          </a:p>
          <a:p>
            <a:pPr marL="1143000" lvl="4" indent="0">
              <a:buNone/>
            </a:pPr>
            <a:r>
              <a:rPr lang="en-US" i="1" dirty="0"/>
              <a:t>	CTSBS Certification in Accounting</a:t>
            </a:r>
          </a:p>
          <a:p>
            <a:pPr marL="914400" lvl="3" indent="0">
              <a:buNone/>
            </a:pPr>
            <a:endParaRPr lang="en-US" sz="600" dirty="0"/>
          </a:p>
          <a:p>
            <a:pPr lvl="3"/>
            <a:r>
              <a:rPr lang="en-US" sz="2400" dirty="0" smtClean="0"/>
              <a:t>Annette Miller </a:t>
            </a:r>
            <a:r>
              <a:rPr lang="en-US" sz="2400" dirty="0"/>
              <a:t>– </a:t>
            </a:r>
            <a:r>
              <a:rPr lang="en-US" sz="2400" dirty="0" smtClean="0">
                <a:hlinkClick r:id="rId5"/>
              </a:rPr>
              <a:t>amiller@jr3online.com</a:t>
            </a:r>
            <a:r>
              <a:rPr lang="en-US" sz="2400" dirty="0" smtClean="0"/>
              <a:t>    </a:t>
            </a:r>
            <a:endParaRPr lang="en-US" sz="2400" dirty="0"/>
          </a:p>
          <a:p>
            <a:pPr marL="1143000" lvl="4" indent="0">
              <a:buNone/>
            </a:pPr>
            <a:r>
              <a:rPr lang="en-US" i="1" dirty="0"/>
              <a:t>	</a:t>
            </a:r>
            <a:endParaRPr lang="en-US" sz="2400" dirty="0"/>
          </a:p>
          <a:p>
            <a:pPr lvl="3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Introduction/Goals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2163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Contribution Setup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14600"/>
            <a:ext cx="5791200" cy="31847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28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Contribution Setup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7" y="2438400"/>
            <a:ext cx="8497487" cy="26578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12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dirty="0" smtClean="0"/>
              <a:t>How do I add a new Benefit Program that is After-Tax that is Election-Based (or using a flat amount)?</a:t>
            </a:r>
          </a:p>
          <a:p>
            <a:endParaRPr lang="en-US" dirty="0"/>
          </a:p>
          <a:p>
            <a:r>
              <a:rPr lang="en-US" dirty="0" smtClean="0"/>
              <a:t>Finance &gt; Payroll &gt; Benefit Programs</a:t>
            </a:r>
          </a:p>
          <a:p>
            <a:r>
              <a:rPr lang="en-US" dirty="0" smtClean="0"/>
              <a:t>Select Add Benefit Programs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" y="4462362"/>
            <a:ext cx="8809524" cy="16095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83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u="sng" dirty="0" smtClean="0"/>
              <a:t>Name</a:t>
            </a:r>
            <a:r>
              <a:rPr lang="en-US" sz="2000" dirty="0" smtClean="0"/>
              <a:t> – enter a description for the program</a:t>
            </a:r>
          </a:p>
          <a:p>
            <a:r>
              <a:rPr lang="en-US" sz="2000" b="1" u="sng" dirty="0" smtClean="0"/>
              <a:t>Effective Date </a:t>
            </a:r>
            <a:r>
              <a:rPr lang="en-US" sz="2000" dirty="0" smtClean="0"/>
              <a:t>– enter the effective date</a:t>
            </a:r>
          </a:p>
          <a:p>
            <a:r>
              <a:rPr lang="en-US" sz="2000" dirty="0" smtClean="0"/>
              <a:t>Select the </a:t>
            </a:r>
            <a:r>
              <a:rPr lang="en-US" sz="2000" b="1" u="sng" dirty="0" smtClean="0"/>
              <a:t>calculation method</a:t>
            </a:r>
            <a:r>
              <a:rPr lang="en-US" sz="2000" dirty="0" smtClean="0"/>
              <a:t> – This time you will select Election-Based</a:t>
            </a:r>
            <a:endParaRPr lang="en-US" sz="2000" b="1" u="sng" dirty="0" smtClean="0"/>
          </a:p>
          <a:p>
            <a:r>
              <a:rPr lang="en-US" sz="2000" dirty="0" smtClean="0"/>
              <a:t>Select the </a:t>
            </a:r>
            <a:r>
              <a:rPr lang="en-US" sz="2000" b="1" u="sng" dirty="0" smtClean="0"/>
              <a:t>Vendor</a:t>
            </a:r>
          </a:p>
          <a:p>
            <a:r>
              <a:rPr lang="en-US" sz="2000" dirty="0" smtClean="0"/>
              <a:t>Select </a:t>
            </a:r>
            <a:r>
              <a:rPr lang="en-US" sz="2000" b="1" u="sng" dirty="0" smtClean="0"/>
              <a:t>Create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4" y="4191000"/>
            <a:ext cx="7866667" cy="20095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36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Select </a:t>
            </a:r>
            <a:r>
              <a:rPr lang="en-US" sz="2000" b="1" dirty="0" smtClean="0"/>
              <a:t>Edit Identifier</a:t>
            </a:r>
          </a:p>
          <a:p>
            <a:r>
              <a:rPr lang="en-US" sz="2000" b="1" dirty="0" smtClean="0"/>
              <a:t>Calculation Timing </a:t>
            </a:r>
            <a:r>
              <a:rPr lang="en-US" sz="2000" dirty="0" smtClean="0"/>
              <a:t>defaults to calculate BEFORE </a:t>
            </a:r>
            <a:r>
              <a:rPr lang="en-US" sz="2000" dirty="0" err="1" smtClean="0"/>
              <a:t>Statutories</a:t>
            </a:r>
            <a:r>
              <a:rPr lang="en-US" sz="2000" dirty="0" smtClean="0"/>
              <a:t> are calculated.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8" y="3429000"/>
            <a:ext cx="8507013" cy="21815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06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Select </a:t>
            </a:r>
            <a:r>
              <a:rPr lang="en-US" sz="2000" b="1" dirty="0" smtClean="0"/>
              <a:t>Calculate AFTER </a:t>
            </a:r>
            <a:r>
              <a:rPr lang="en-US" sz="2000" b="1" dirty="0" err="1" smtClean="0"/>
              <a:t>Statutories</a:t>
            </a:r>
            <a:r>
              <a:rPr lang="en-US" sz="2000" b="1" dirty="0" smtClean="0"/>
              <a:t> are Calculated </a:t>
            </a:r>
            <a:r>
              <a:rPr lang="en-US" sz="2000" dirty="0" smtClean="0"/>
              <a:t>for after tax deductions or Calculate BEFORE </a:t>
            </a:r>
            <a:r>
              <a:rPr lang="en-US" sz="2000" dirty="0" err="1" smtClean="0"/>
              <a:t>Statutories</a:t>
            </a:r>
            <a:r>
              <a:rPr lang="en-US" sz="2000" dirty="0" smtClean="0"/>
              <a:t> are Calculated for Pre-Tax deductions.</a:t>
            </a:r>
          </a:p>
          <a:p>
            <a:r>
              <a:rPr lang="en-US" sz="2000" dirty="0" smtClean="0"/>
              <a:t>Select </a:t>
            </a:r>
            <a:r>
              <a:rPr lang="en-US" sz="2000" b="1" dirty="0" smtClean="0"/>
              <a:t>Save</a:t>
            </a:r>
            <a:r>
              <a:rPr lang="en-US" sz="2000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4" y="3352800"/>
            <a:ext cx="8487960" cy="28102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10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Set </a:t>
            </a:r>
            <a:r>
              <a:rPr lang="en-US" sz="2000" dirty="0"/>
              <a:t>the Configurations for the Benefit Type</a:t>
            </a:r>
          </a:p>
          <a:p>
            <a:pPr lvl="1"/>
            <a:r>
              <a:rPr lang="en-US" sz="2000" dirty="0" smtClean="0"/>
              <a:t>Click on Configuration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configuration process HAS to be set up in the following order</a:t>
            </a:r>
            <a:r>
              <a:rPr lang="en-US" sz="2000" dirty="0" smtClean="0"/>
              <a:t>: Deduction </a:t>
            </a:r>
            <a:r>
              <a:rPr lang="en-US" sz="2000" dirty="0"/>
              <a:t>(or Election Based Calculation) &gt; Contribution (or Flat Based Calculations)</a:t>
            </a:r>
          </a:p>
          <a:p>
            <a:pPr lvl="1"/>
            <a:r>
              <a:rPr lang="en-US" sz="2000" dirty="0" smtClean="0"/>
              <a:t>Select Deductions to update the employee deduction.</a:t>
            </a:r>
          </a:p>
          <a:p>
            <a:pPr lvl="1"/>
            <a:r>
              <a:rPr lang="en-US" sz="2000" dirty="0" smtClean="0"/>
              <a:t>Select Contributions to update any employer contributions, if applicable</a:t>
            </a:r>
            <a:r>
              <a:rPr lang="en-US" sz="16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33" y="4191000"/>
            <a:ext cx="6533334" cy="24761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87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Select Add Deduction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06505"/>
            <a:ext cx="6485715" cy="20952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56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Enter Name of the benefit</a:t>
            </a:r>
          </a:p>
          <a:p>
            <a:pPr lvl="0"/>
            <a:r>
              <a:rPr lang="en-US" sz="2000" b="1" u="sng" dirty="0"/>
              <a:t>Payroll Tax Treatment</a:t>
            </a:r>
            <a:r>
              <a:rPr lang="en-US" sz="2000" dirty="0"/>
              <a:t> – The tax treatments are now preset categories.  Use the drop down box to select the appropriate tax treatment</a:t>
            </a:r>
            <a:r>
              <a:rPr lang="en-US" sz="2000" dirty="0" smtClean="0"/>
              <a:t>.  If it is an after tax deduction, select Exempt from FICA.</a:t>
            </a:r>
            <a:endParaRPr lang="en-US" sz="2000" dirty="0"/>
          </a:p>
          <a:p>
            <a:pPr lvl="0"/>
            <a:r>
              <a:rPr lang="en-US" sz="2000" b="1" u="sng" dirty="0"/>
              <a:t>Adjustment Category</a:t>
            </a:r>
            <a:r>
              <a:rPr lang="en-US" sz="2000" dirty="0"/>
              <a:t> –Use the drop down box to select the </a:t>
            </a:r>
            <a:r>
              <a:rPr lang="en-US" sz="2000" dirty="0" smtClean="0"/>
              <a:t>appropriate </a:t>
            </a:r>
            <a:r>
              <a:rPr lang="en-US" sz="2000" dirty="0"/>
              <a:t>adjustment category if </a:t>
            </a:r>
            <a:r>
              <a:rPr lang="en-US" sz="2000" dirty="0" smtClean="0"/>
              <a:t>applicable.</a:t>
            </a:r>
          </a:p>
          <a:p>
            <a:r>
              <a:rPr lang="en-US" sz="2000" b="1" u="sng" dirty="0"/>
              <a:t>Calculation Method</a:t>
            </a:r>
            <a:r>
              <a:rPr lang="en-US" sz="2000" dirty="0"/>
              <a:t> –Use the drop down box to select the appropriate calculation method for the </a:t>
            </a:r>
            <a:r>
              <a:rPr lang="en-US" sz="2000" dirty="0" smtClean="0"/>
              <a:t>employee </a:t>
            </a:r>
            <a:r>
              <a:rPr lang="en-US" sz="2000" dirty="0"/>
              <a:t>contribution.  </a:t>
            </a:r>
          </a:p>
          <a:p>
            <a:pPr lvl="0"/>
            <a:r>
              <a:rPr lang="en-US" sz="2000" b="1" u="sng" dirty="0"/>
              <a:t>Liability Account Mask</a:t>
            </a:r>
            <a:r>
              <a:rPr lang="en-US" sz="2000" dirty="0"/>
              <a:t> –Remember this MUST be completed.    </a:t>
            </a:r>
          </a:p>
          <a:p>
            <a:r>
              <a:rPr lang="en-US" sz="2000" b="1" u="sng" dirty="0"/>
              <a:t>W2 Reporting</a:t>
            </a:r>
            <a:r>
              <a:rPr lang="en-US" sz="2000" dirty="0"/>
              <a:t> – Use the drop down box to select the appropriate W-2 Reporting code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Select </a:t>
            </a:r>
            <a:r>
              <a:rPr lang="en-US" sz="2000" b="1" dirty="0" smtClean="0"/>
              <a:t>Save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6308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Election Based Deduction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33600"/>
            <a:ext cx="4724400" cy="24204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712589"/>
            <a:ext cx="6705600" cy="20701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94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developing a conversion schedule this week and submit to the individual districts as soon as it becomes available.</a:t>
            </a:r>
            <a:endParaRPr lang="en-US" dirty="0"/>
          </a:p>
          <a:p>
            <a:endParaRPr lang="en-US" sz="1000" dirty="0"/>
          </a:p>
          <a:p>
            <a:pPr marL="109728" indent="0">
              <a:buNone/>
            </a:pPr>
            <a:endParaRPr lang="en-US" sz="2400" dirty="0"/>
          </a:p>
          <a:p>
            <a:pPr lvl="3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Conversion Schedule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31" y="3200400"/>
            <a:ext cx="3800000" cy="2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To Set Up the Contribution for the Benefit:</a:t>
            </a:r>
          </a:p>
          <a:p>
            <a:pPr lvl="1"/>
            <a:r>
              <a:rPr lang="en-US" sz="2000" dirty="0" smtClean="0"/>
              <a:t>If the district contributes to the benefit, select Add Contribution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05238"/>
            <a:ext cx="7066667" cy="16095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24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Enter the information as indicated.</a:t>
            </a:r>
          </a:p>
          <a:p>
            <a:pPr lvl="0"/>
            <a:r>
              <a:rPr lang="en-US" sz="2000" b="1" u="sng" dirty="0"/>
              <a:t>Payroll Tax Treatment</a:t>
            </a:r>
            <a:r>
              <a:rPr lang="en-US" sz="2000" dirty="0"/>
              <a:t> – The tax treatments are now preset categories.  Use the drop down box to select the appropriate tax treatment</a:t>
            </a:r>
            <a:r>
              <a:rPr lang="en-US" sz="2000" dirty="0" smtClean="0"/>
              <a:t>.</a:t>
            </a:r>
          </a:p>
          <a:p>
            <a:r>
              <a:rPr lang="en-US" sz="2000" b="1" u="sng" dirty="0"/>
              <a:t>Adjustment Category</a:t>
            </a:r>
            <a:r>
              <a:rPr lang="en-US" sz="2000" dirty="0"/>
              <a:t> –Use the drop down box to select the appropriate adjustment category if applicable</a:t>
            </a:r>
          </a:p>
          <a:p>
            <a:r>
              <a:rPr lang="en-US" sz="2000" b="1" u="sng" dirty="0"/>
              <a:t>Calculation Method </a:t>
            </a:r>
            <a:r>
              <a:rPr lang="en-US" sz="2000" dirty="0"/>
              <a:t> – Use the drop down box to select the appropriate calculation method for the </a:t>
            </a:r>
            <a:r>
              <a:rPr lang="en-US" sz="2000" dirty="0" smtClean="0"/>
              <a:t>employee </a:t>
            </a:r>
            <a:r>
              <a:rPr lang="en-US" sz="2000" dirty="0"/>
              <a:t>contribution</a:t>
            </a:r>
            <a:r>
              <a:rPr lang="en-US" sz="2000" b="1" dirty="0"/>
              <a:t>.  </a:t>
            </a:r>
            <a:r>
              <a:rPr lang="en-US" sz="2000" dirty="0"/>
              <a:t>If the District is paying a portion of the premium, you must select Flat Amount</a:t>
            </a:r>
          </a:p>
          <a:p>
            <a:pPr lvl="0"/>
            <a:r>
              <a:rPr lang="en-US" sz="2000" b="1" u="sng" dirty="0"/>
              <a:t>Not to exceed </a:t>
            </a:r>
            <a:r>
              <a:rPr lang="en-US" sz="2000" dirty="0"/>
              <a:t> – Enter the cap amount that will be contributed for this benefit program.   </a:t>
            </a:r>
          </a:p>
          <a:p>
            <a:pPr lvl="0"/>
            <a:r>
              <a:rPr lang="en-US" sz="2000" b="1" u="sng" dirty="0"/>
              <a:t>Expense Mask </a:t>
            </a:r>
            <a:r>
              <a:rPr lang="en-US" sz="2000" dirty="0"/>
              <a:t> – Enter the expense mask or at the very least the object code.  If everything else is left with </a:t>
            </a:r>
            <a:r>
              <a:rPr lang="en-US" sz="2000" dirty="0" smtClean="0"/>
              <a:t>question </a:t>
            </a:r>
            <a:r>
              <a:rPr lang="en-US" sz="2000" dirty="0"/>
              <a:t>marks it will default to the employees payroll expense code except for the object code that was entered. </a:t>
            </a:r>
          </a:p>
          <a:p>
            <a:pPr lvl="0"/>
            <a:r>
              <a:rPr lang="en-US" sz="2000" b="1" u="sng" dirty="0"/>
              <a:t>Liability Account Mask</a:t>
            </a:r>
            <a:r>
              <a:rPr lang="en-US" sz="2000" dirty="0"/>
              <a:t> –Remember this MUST be completed.    </a:t>
            </a:r>
          </a:p>
          <a:p>
            <a:pPr lvl="0"/>
            <a:r>
              <a:rPr lang="en-US" sz="2000" b="1" u="sng" dirty="0"/>
              <a:t>W2 Reporting</a:t>
            </a:r>
            <a:r>
              <a:rPr lang="en-US" sz="2000" dirty="0"/>
              <a:t> – Use the drop down box to select the appropriate W-2 Reporting code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smtClean="0"/>
              <a:t>Select</a:t>
            </a:r>
            <a:r>
              <a:rPr lang="en-US" sz="2000" b="1" dirty="0" smtClean="0"/>
              <a:t> Save</a:t>
            </a:r>
            <a:endParaRPr lang="en-US" sz="2000" b="1" dirty="0"/>
          </a:p>
          <a:p>
            <a:pPr lvl="0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427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Election Based Contribution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Benefit Programs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33600"/>
            <a:ext cx="4907280" cy="23560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86796"/>
            <a:ext cx="6781800" cy="21619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81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r>
              <a:rPr lang="en-US" sz="2000" dirty="0" smtClean="0"/>
              <a:t>Please take this time to take a brief break.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109728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Break</a:t>
            </a:r>
            <a:endParaRPr lang="en-US" u="sng" dirty="0"/>
          </a:p>
        </p:txBody>
      </p:sp>
      <p:pic>
        <p:nvPicPr>
          <p:cNvPr id="11270" name="Picture 6" descr="C:\Users\mdavis\AppData\Local\Microsoft\Windows\Temporary Internet Files\Content.IE5\P2F3045J\MP910221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315889" cy="34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4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HR &gt; Leave &gt; Leave forms</a:t>
            </a:r>
          </a:p>
          <a:p>
            <a:r>
              <a:rPr lang="en-US" sz="2000" dirty="0" smtClean="0"/>
              <a:t>Enter Leave Forms prior to creating the payroll batch</a:t>
            </a:r>
          </a:p>
          <a:p>
            <a:r>
              <a:rPr lang="en-US" sz="2000" dirty="0" smtClean="0"/>
              <a:t>Select      Add Leave Form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Batch Processing - Leave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27" y="3124200"/>
            <a:ext cx="7533334" cy="15333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62200"/>
            <a:ext cx="309553" cy="3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To Enter a Leave Form(s) </a:t>
            </a:r>
            <a:r>
              <a:rPr lang="en-US" sz="2000" dirty="0" smtClean="0"/>
              <a:t>– multiple leave forms can now be entered on one screen</a:t>
            </a:r>
          </a:p>
          <a:p>
            <a:pPr lvl="1"/>
            <a:r>
              <a:rPr lang="en-US" sz="2000" dirty="0" smtClean="0"/>
              <a:t>Enter the </a:t>
            </a:r>
            <a:r>
              <a:rPr lang="en-US" sz="2000" b="1" dirty="0" smtClean="0"/>
              <a:t>Employee</a:t>
            </a:r>
          </a:p>
          <a:p>
            <a:pPr lvl="1"/>
            <a:r>
              <a:rPr lang="en-US" sz="2000" dirty="0" smtClean="0"/>
              <a:t>Select the </a:t>
            </a:r>
            <a:r>
              <a:rPr lang="en-US" sz="2000" b="1" dirty="0" smtClean="0"/>
              <a:t>Instructional Period</a:t>
            </a:r>
          </a:p>
          <a:p>
            <a:pPr lvl="1"/>
            <a:r>
              <a:rPr lang="en-US" sz="2000" b="1" dirty="0" smtClean="0"/>
              <a:t>Est. Leave Balances </a:t>
            </a:r>
            <a:r>
              <a:rPr lang="en-US" sz="2000" dirty="0" smtClean="0"/>
              <a:t>– The employee’s available leave is listed.</a:t>
            </a:r>
          </a:p>
          <a:p>
            <a:pPr lvl="1"/>
            <a:r>
              <a:rPr lang="en-US" sz="2000" b="1" dirty="0" smtClean="0"/>
              <a:t>Leave Type </a:t>
            </a:r>
            <a:r>
              <a:rPr lang="en-US" sz="2000" dirty="0" smtClean="0"/>
              <a:t>– select the Leave Type applicable to the leave</a:t>
            </a:r>
          </a:p>
          <a:p>
            <a:pPr lvl="1"/>
            <a:r>
              <a:rPr lang="en-US" sz="2000" b="1" dirty="0" smtClean="0"/>
              <a:t>Comments</a:t>
            </a:r>
            <a:r>
              <a:rPr lang="en-US" sz="2000" dirty="0" smtClean="0"/>
              <a:t> – enter Comments such as dates, reasons for absence, etc.</a:t>
            </a:r>
          </a:p>
          <a:p>
            <a:pPr lvl="1"/>
            <a:r>
              <a:rPr lang="en-US" sz="2000" b="1" dirty="0" smtClean="0"/>
              <a:t>TRS Contract Month </a:t>
            </a:r>
            <a:r>
              <a:rPr lang="en-US" sz="2000" dirty="0" smtClean="0"/>
              <a:t>– defaults to current month, but this may be changed to a previous or later month, dependent upon the leave.</a:t>
            </a:r>
          </a:p>
          <a:p>
            <a:pPr lvl="1"/>
            <a:r>
              <a:rPr lang="en-US" sz="2000" b="1" dirty="0" smtClean="0"/>
              <a:t>Units Used </a:t>
            </a:r>
            <a:r>
              <a:rPr lang="en-US" sz="2000" dirty="0" smtClean="0"/>
              <a:t>– enter the employee’s time off</a:t>
            </a:r>
          </a:p>
          <a:p>
            <a:pPr lvl="1"/>
            <a:r>
              <a:rPr lang="en-US" sz="2000" b="1" dirty="0" smtClean="0"/>
              <a:t>Process on or After </a:t>
            </a:r>
            <a:r>
              <a:rPr lang="en-US" sz="2000" dirty="0" smtClean="0"/>
              <a:t>– select the payroll in which to include the leave.  Future dates can be used.</a:t>
            </a:r>
          </a:p>
          <a:p>
            <a:pPr lvl="1"/>
            <a:r>
              <a:rPr lang="en-US" sz="2000" b="1" dirty="0" smtClean="0"/>
              <a:t>Save</a:t>
            </a:r>
            <a:r>
              <a:rPr lang="en-US" sz="2000" dirty="0" smtClean="0"/>
              <a:t> – select Save to complete the leave forms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Batch Processing - Leave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30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Leave Form(s)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Batch Processing - Leave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09800"/>
            <a:ext cx="6400800" cy="35844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52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You now have the ability to view prior batches!</a:t>
            </a:r>
          </a:p>
          <a:p>
            <a:pPr lvl="1"/>
            <a:r>
              <a:rPr lang="en-US" sz="2000" dirty="0" smtClean="0"/>
              <a:t>Select the      (magnifying glass) to view prior batches and unpaid batches.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5" y="1981199"/>
            <a:ext cx="390515" cy="390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38" y="3428999"/>
            <a:ext cx="7409524" cy="20476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93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Select </a:t>
            </a:r>
            <a:r>
              <a:rPr lang="en-US" sz="2000" dirty="0"/>
              <a:t>the      </a:t>
            </a:r>
            <a:r>
              <a:rPr lang="en-US" sz="2000" dirty="0" smtClean="0"/>
              <a:t> (magnifying </a:t>
            </a:r>
            <a:r>
              <a:rPr lang="en-US" sz="2000" dirty="0"/>
              <a:t>glass) to </a:t>
            </a:r>
            <a:r>
              <a:rPr lang="en-US" sz="2000" dirty="0" smtClean="0"/>
              <a:t>view an employee’s payroll record within the batch.</a:t>
            </a:r>
          </a:p>
          <a:p>
            <a:r>
              <a:rPr lang="en-US" sz="2000" dirty="0" smtClean="0"/>
              <a:t>Select the       (printer icon) to view the individual journal.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04" y="1416146"/>
            <a:ext cx="390515" cy="390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9400"/>
            <a:ext cx="8426151" cy="38316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50" y="2133600"/>
            <a:ext cx="385753" cy="38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Select any tab to view information about a prior payroll batch and to maneuver in current payroll batches.</a:t>
            </a:r>
          </a:p>
          <a:p>
            <a:pPr lvl="1"/>
            <a:r>
              <a:rPr lang="en-US" sz="1600" b="1" dirty="0" smtClean="0"/>
              <a:t>Batch Details </a:t>
            </a:r>
            <a:r>
              <a:rPr lang="en-US" sz="1600" dirty="0" smtClean="0"/>
              <a:t>– contains information about the payroll batch</a:t>
            </a:r>
          </a:p>
          <a:p>
            <a:pPr lvl="1"/>
            <a:r>
              <a:rPr lang="en-US" sz="1600" b="1" dirty="0" smtClean="0"/>
              <a:t>Scheduled</a:t>
            </a:r>
            <a:r>
              <a:rPr lang="en-US" sz="1600" dirty="0" smtClean="0"/>
              <a:t> </a:t>
            </a:r>
            <a:r>
              <a:rPr lang="en-US" sz="1600" b="1" dirty="0" smtClean="0"/>
              <a:t>Payments</a:t>
            </a:r>
            <a:r>
              <a:rPr lang="en-US" sz="1600" dirty="0" smtClean="0"/>
              <a:t> – lists employees and their pay</a:t>
            </a:r>
          </a:p>
          <a:p>
            <a:pPr lvl="1"/>
            <a:r>
              <a:rPr lang="en-US" sz="1600" b="1" dirty="0" smtClean="0"/>
              <a:t>Messages &amp; Status </a:t>
            </a:r>
            <a:r>
              <a:rPr lang="en-US" sz="1600" dirty="0" smtClean="0"/>
              <a:t>– lists errors. Also the place to submit the batch.</a:t>
            </a:r>
          </a:p>
          <a:p>
            <a:pPr lvl="1"/>
            <a:r>
              <a:rPr lang="en-US" sz="1600" b="1" dirty="0" smtClean="0"/>
              <a:t>Time Import/Export </a:t>
            </a:r>
            <a:r>
              <a:rPr lang="en-US" sz="1600" dirty="0" smtClean="0"/>
              <a:t>– provides an export/import feature to import time.</a:t>
            </a:r>
          </a:p>
          <a:p>
            <a:pPr lvl="1"/>
            <a:r>
              <a:rPr lang="en-US" sz="1600" b="1" dirty="0" smtClean="0"/>
              <a:t>Accrual</a:t>
            </a:r>
            <a:r>
              <a:rPr lang="en-US" sz="1600" dirty="0" smtClean="0"/>
              <a:t> – coming soon.  This will be discussed at a later date.</a:t>
            </a:r>
          </a:p>
          <a:p>
            <a:pPr lvl="1"/>
            <a:r>
              <a:rPr lang="en-US" sz="1600" b="1" dirty="0" smtClean="0"/>
              <a:t>Documents</a:t>
            </a:r>
            <a:r>
              <a:rPr lang="en-US" sz="1600" dirty="0" smtClean="0"/>
              <a:t> – </a:t>
            </a:r>
            <a:r>
              <a:rPr lang="en-US" sz="1600" dirty="0" err="1" smtClean="0"/>
              <a:t>WebSmart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allows the ability to upload documents.</a:t>
            </a:r>
          </a:p>
          <a:p>
            <a:pPr lvl="1"/>
            <a:r>
              <a:rPr lang="en-US" sz="1600" b="1" dirty="0" smtClean="0"/>
              <a:t>Reports</a:t>
            </a:r>
            <a:r>
              <a:rPr lang="en-US" sz="1600" dirty="0" smtClean="0"/>
              <a:t> – payroll reports are now available to view within the batch.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48" y="4527479"/>
            <a:ext cx="5318884" cy="22953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32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804333"/>
            <a:ext cx="2133600" cy="22929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Today’s Agenda</a:t>
            </a:r>
            <a:endParaRPr lang="en-US" dirty="0"/>
          </a:p>
          <a:p>
            <a:pPr lvl="2">
              <a:buFont typeface="Wingdings" pitchFamily="2" charset="2"/>
              <a:buChar char="§"/>
            </a:pPr>
            <a:endParaRPr lang="en-US" sz="600" dirty="0" smtClean="0"/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Discuss new features in Payroll setup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Compensation types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Calendars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Additional allowances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Benefit Programs</a:t>
            </a:r>
          </a:p>
          <a:p>
            <a:pPr lvl="3">
              <a:buFont typeface="Wingdings" pitchFamily="2" charset="2"/>
              <a:buChar char="§"/>
            </a:pPr>
            <a:endParaRPr lang="en-US" dirty="0" smtClean="0"/>
          </a:p>
          <a:p>
            <a:pPr lvl="2">
              <a:buFont typeface="Wingdings" pitchFamily="2" charset="2"/>
              <a:buChar char="§"/>
            </a:pPr>
            <a:r>
              <a:rPr lang="en-US" dirty="0"/>
              <a:t>Discuss new features in </a:t>
            </a:r>
            <a:r>
              <a:rPr lang="en-US" dirty="0" smtClean="0"/>
              <a:t>Payroll Processing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Entering leave forms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Ability to view prior batches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Correcting HR setup in the payroll batch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Messages and statuses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Documents tab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Reports available in the payroll batch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Termination of employees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Adding stipends and changing contracts mid-year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Wage Base Corrections</a:t>
            </a:r>
          </a:p>
          <a:p>
            <a:pPr lvl="3">
              <a:buFont typeface="Wingdings" pitchFamily="2" charset="2"/>
              <a:buChar char="§"/>
            </a:pPr>
            <a:endParaRPr lang="en-US" dirty="0"/>
          </a:p>
          <a:p>
            <a:pPr lvl="3">
              <a:buFont typeface="Wingdings" pitchFamily="2" charset="2"/>
              <a:buChar char="§"/>
            </a:pPr>
            <a:r>
              <a:rPr lang="en-US" u="sng" dirty="0">
                <a:hlinkClick r:id="rId4"/>
              </a:rPr>
              <a:t>Click here for Documentation and Power Points</a:t>
            </a:r>
            <a:endParaRPr lang="en-US" dirty="0"/>
          </a:p>
          <a:p>
            <a:pPr marL="914400" lvl="3" indent="0">
              <a:buNone/>
            </a:pPr>
            <a:endParaRPr lang="en-US" dirty="0" smtClean="0"/>
          </a:p>
          <a:p>
            <a:pPr marL="914400" lvl="3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Introduction/Goals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6342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Finance &gt; Payroll &gt; Processing &gt; Payroll Batches</a:t>
            </a:r>
          </a:p>
          <a:p>
            <a:pPr lvl="1"/>
            <a:r>
              <a:rPr lang="en-US" sz="2000" dirty="0" smtClean="0"/>
              <a:t>Creating a payroll batch has not changed.</a:t>
            </a:r>
          </a:p>
          <a:p>
            <a:pPr lvl="1"/>
            <a:r>
              <a:rPr lang="en-US" sz="2000" dirty="0" smtClean="0"/>
              <a:t>Select Create Payroll Batch 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96528"/>
            <a:ext cx="7924800" cy="13221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53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The payments are already scheduled in the Calendars as we discussed earlier.  </a:t>
            </a:r>
          </a:p>
          <a:p>
            <a:r>
              <a:rPr lang="en-US" sz="2000" dirty="0" smtClean="0"/>
              <a:t>To process a standard payroll batch according to your payroll calendars, select the Payroll Period.</a:t>
            </a:r>
          </a:p>
          <a:p>
            <a:r>
              <a:rPr lang="en-US" sz="2000" dirty="0" smtClean="0"/>
              <a:t>Select Create.</a:t>
            </a:r>
            <a:endParaRPr lang="en-US" sz="1600" dirty="0" smtClean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08" y="3962400"/>
            <a:ext cx="5942858" cy="13714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22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To create a supplemental, select Supplemental Payroll</a:t>
            </a:r>
          </a:p>
          <a:p>
            <a:r>
              <a:rPr lang="en-US" sz="2000" dirty="0" smtClean="0"/>
              <a:t>Select the Instructional Period – the system will default to current</a:t>
            </a:r>
          </a:p>
          <a:p>
            <a:r>
              <a:rPr lang="en-US" sz="2000" dirty="0" smtClean="0"/>
              <a:t>Select Period Begin and End Dates</a:t>
            </a:r>
          </a:p>
          <a:p>
            <a:r>
              <a:rPr lang="en-US" sz="2000" dirty="0" smtClean="0"/>
              <a:t>Enter Comments</a:t>
            </a:r>
          </a:p>
          <a:p>
            <a:r>
              <a:rPr lang="en-US" sz="1600" dirty="0" smtClean="0"/>
              <a:t>Adj. Load Options – select the appropriate adjustment load options</a:t>
            </a:r>
          </a:p>
          <a:p>
            <a:pPr lvl="1"/>
            <a:r>
              <a:rPr lang="en-US" sz="1200" dirty="0" smtClean="0"/>
              <a:t>None – select if you want statutory deductions taken out only</a:t>
            </a:r>
          </a:p>
          <a:p>
            <a:pPr lvl="1"/>
            <a:r>
              <a:rPr lang="en-US" sz="1200" dirty="0" smtClean="0"/>
              <a:t>Benefit Programs ONLY – select if you want to include statutory and  Benefits</a:t>
            </a:r>
          </a:p>
          <a:p>
            <a:pPr lvl="1"/>
            <a:r>
              <a:rPr lang="en-US" sz="1200" dirty="0" smtClean="0"/>
              <a:t>Additional Allowances ONLY – select if you want to include statutory and additional allowances</a:t>
            </a:r>
          </a:p>
          <a:p>
            <a:pPr lvl="1"/>
            <a:endParaRPr lang="en-US" sz="1200" dirty="0" smtClean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243320"/>
            <a:ext cx="5562600" cy="26146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859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Batch Details contain information including the instructional period, general ledger, Workers Comp Policy, Payroll Period, Pay Date and Post Date and Comments to identify the batch.</a:t>
            </a:r>
          </a:p>
          <a:p>
            <a:r>
              <a:rPr lang="en-US" sz="2000" dirty="0" smtClean="0"/>
              <a:t>Edit Details – select if you need to update the Pay Date and/or the Post Date</a:t>
            </a:r>
          </a:p>
          <a:p>
            <a:pPr lvl="1"/>
            <a:endParaRPr lang="en-US" sz="1200" dirty="0" smtClean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05200"/>
            <a:ext cx="7457143" cy="28857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12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Scheduled Payments </a:t>
            </a:r>
            <a:r>
              <a:rPr lang="en-US" sz="2000" dirty="0" smtClean="0"/>
              <a:t>– most of the icons remain the same as indicated in the screenshot below.</a:t>
            </a:r>
          </a:p>
          <a:p>
            <a:pPr lvl="1"/>
            <a:endParaRPr lang="en-US" sz="1200" dirty="0" smtClean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74" y="2819400"/>
            <a:ext cx="7342858" cy="25809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35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To Add Staff to the Batch: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elect to Add Staff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50" y="2895600"/>
            <a:ext cx="6514286" cy="13714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35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Staff is now provided to you in an alphabetical list.</a:t>
            </a:r>
          </a:p>
          <a:p>
            <a:r>
              <a:rPr lang="en-US" sz="2000" dirty="0" smtClean="0"/>
              <a:t>Select the checkbox(</a:t>
            </a:r>
            <a:r>
              <a:rPr lang="en-US" sz="2000" dirty="0" err="1" smtClean="0"/>
              <a:t>es</a:t>
            </a:r>
            <a:r>
              <a:rPr lang="en-US" sz="2000" dirty="0" smtClean="0"/>
              <a:t>) for the appropriate staff.</a:t>
            </a:r>
          </a:p>
          <a:p>
            <a:r>
              <a:rPr lang="en-US" sz="2000" dirty="0" smtClean="0"/>
              <a:t>Select Save.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71" y="3124200"/>
            <a:ext cx="6542858" cy="2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Filter – Several queries are available to view specific items.</a:t>
            </a:r>
          </a:p>
          <a:p>
            <a:r>
              <a:rPr lang="en-US" sz="2000" dirty="0" smtClean="0"/>
              <a:t>Select any of the categories to view</a:t>
            </a:r>
          </a:p>
          <a:p>
            <a:pPr lvl="1"/>
            <a:r>
              <a:rPr lang="en-US" sz="1600" dirty="0" smtClean="0"/>
              <a:t>(Note: With Warnings – this is coming soon.)</a:t>
            </a:r>
          </a:p>
          <a:p>
            <a:pPr lvl="1"/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3048000"/>
            <a:ext cx="6561905" cy="23619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62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To Edit Staff – Select the    edit icon to edit and/or view staff</a:t>
            </a:r>
          </a:p>
          <a:p>
            <a:r>
              <a:rPr lang="en-US" sz="2000" dirty="0" smtClean="0"/>
              <a:t>Employees highlighted in red are terminated in WebSmart.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76400"/>
            <a:ext cx="319076" cy="302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55" y="2819400"/>
            <a:ext cx="7323810" cy="21142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55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The staff information within the Scheduled Payments is broken down into several segments.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        Employee: Staff 1 – by selecting the       Employee, this feature directs the user to the employee’s HR Staff Manager screen, where the user can make any necessary changes and return back to the batch.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71" y="2344615"/>
            <a:ext cx="395276" cy="374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41315"/>
            <a:ext cx="395276" cy="374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53375"/>
            <a:ext cx="8458200" cy="22583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06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Finance &gt; Payroll &gt; Pay Schedules &gt; Compensation Types</a:t>
            </a:r>
          </a:p>
          <a:p>
            <a:r>
              <a:rPr lang="en-US" sz="2000" dirty="0" smtClean="0"/>
              <a:t>This </a:t>
            </a:r>
            <a:r>
              <a:rPr lang="en-US" sz="2000" dirty="0"/>
              <a:t>view allows you to configure </a:t>
            </a:r>
            <a:r>
              <a:rPr lang="en-US" sz="2000" dirty="0" smtClean="0"/>
              <a:t>ranged or stepped scales.</a:t>
            </a:r>
          </a:p>
          <a:p>
            <a:r>
              <a:rPr lang="en-US" sz="2000" dirty="0" smtClean="0"/>
              <a:t>These will be converted from Pay Schedules &gt; Local.</a:t>
            </a:r>
            <a:endParaRPr lang="en-US" dirty="0"/>
          </a:p>
          <a:p>
            <a:r>
              <a:rPr lang="en-US" sz="2000" dirty="0"/>
              <a:t>The Compensation Types are selected on the Employee's Record in Finance &gt; HR &gt; Staff Manager on the Position screen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Select Add Compensation Type to add a new one.</a:t>
            </a:r>
            <a:endParaRPr lang="en-US" sz="2000" dirty="0"/>
          </a:p>
          <a:p>
            <a:endParaRPr lang="en-US" sz="1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Compensation Types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63" y="4419600"/>
            <a:ext cx="6847620" cy="15523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13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To return to the payroll batch, select     Return to batch once all changes have been made in HR.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971800"/>
            <a:ext cx="7747849" cy="18105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76400"/>
            <a:ext cx="296852" cy="31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Edit Time/Days</a:t>
            </a:r>
            <a:r>
              <a:rPr lang="en-US" sz="2000" dirty="0" smtClean="0"/>
              <a:t> – Select    Edit Time/Days to enter hours and/or days for the employee.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Add Earnings </a:t>
            </a:r>
            <a:r>
              <a:rPr lang="en-US" sz="2000" dirty="0" smtClean="0"/>
              <a:t>– Select      Add Earnings to add/edit hours and/or add additional earnings.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05030"/>
            <a:ext cx="314315" cy="314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377" y="1676400"/>
            <a:ext cx="319076" cy="302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3" y="3505200"/>
            <a:ext cx="8529067" cy="21167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1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Edit Time/Days </a:t>
            </a:r>
            <a:r>
              <a:rPr lang="en-US" sz="2000" dirty="0" smtClean="0"/>
              <a:t>– Select      to add hours and/or days to an employee.</a:t>
            </a:r>
          </a:p>
          <a:p>
            <a:r>
              <a:rPr lang="en-US" sz="2000" dirty="0" smtClean="0"/>
              <a:t>Select </a:t>
            </a:r>
            <a:r>
              <a:rPr lang="en-US" sz="2000" b="1" dirty="0" smtClean="0"/>
              <a:t>Save</a:t>
            </a:r>
            <a:r>
              <a:rPr lang="en-US" sz="2000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00200"/>
            <a:ext cx="395276" cy="374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2800"/>
            <a:ext cx="8077200" cy="19053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14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Add Earnings </a:t>
            </a:r>
            <a:r>
              <a:rPr lang="en-US" sz="2000" dirty="0" smtClean="0"/>
              <a:t>– Select      Add Earnings to add/edit hours and/or add additional earnings.</a:t>
            </a:r>
          </a:p>
          <a:p>
            <a:pPr lvl="1"/>
            <a:r>
              <a:rPr lang="en-US" sz="2000" b="1" dirty="0" smtClean="0"/>
              <a:t>Allowance </a:t>
            </a:r>
            <a:r>
              <a:rPr lang="en-US" sz="2000" dirty="0" smtClean="0"/>
              <a:t>- the allowance can be a One-Time or a preset Additional Allowance that can be selected from the menu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Name </a:t>
            </a:r>
            <a:r>
              <a:rPr lang="en-US" sz="2000" dirty="0" smtClean="0"/>
              <a:t>– enter a description of the One-Time allowance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Payroll Tax Treatment</a:t>
            </a:r>
            <a:r>
              <a:rPr lang="en-US" sz="2000" dirty="0" smtClean="0"/>
              <a:t> – the tax treatment defaults to </a:t>
            </a:r>
            <a:r>
              <a:rPr lang="en-US" sz="2000" b="1" dirty="0" smtClean="0"/>
              <a:t>Supplement is considered FULLY Taxable</a:t>
            </a:r>
            <a:r>
              <a:rPr lang="en-US" sz="2000" dirty="0" smtClean="0"/>
              <a:t>.  If the supplemental pay should be exempt from any item, select from the menu.</a:t>
            </a:r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/>
          </a:p>
          <a:p>
            <a:pPr lvl="1"/>
            <a:endParaRPr lang="en-US" sz="20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6400"/>
            <a:ext cx="314315" cy="314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90" y="4648200"/>
            <a:ext cx="3377310" cy="15723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67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US" sz="1000" dirty="0"/>
          </a:p>
          <a:p>
            <a:pPr lvl="1"/>
            <a:r>
              <a:rPr lang="en-US" sz="2000" b="1" dirty="0" smtClean="0"/>
              <a:t>Payroll Activity Code</a:t>
            </a:r>
            <a:r>
              <a:rPr lang="en-US" sz="2000" dirty="0" smtClean="0"/>
              <a:t> – select the Payroll Activity code </a:t>
            </a:r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/>
          </a:p>
          <a:p>
            <a:pPr lvl="1"/>
            <a:endParaRPr lang="en-US" sz="2000" b="1" dirty="0" smtClean="0"/>
          </a:p>
          <a:p>
            <a:pPr lvl="1"/>
            <a:endParaRPr lang="en-US" sz="2000" b="1" dirty="0"/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Workers Comp</a:t>
            </a:r>
            <a:r>
              <a:rPr lang="en-US" sz="2000" dirty="0" smtClean="0"/>
              <a:t> – select the appropriate workers comp code</a:t>
            </a:r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/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Performance Pay </a:t>
            </a:r>
            <a:r>
              <a:rPr lang="en-US" sz="2000" dirty="0" smtClean="0"/>
              <a:t>– defaults to Does NOT represent performance pay.  Be careful of changing this to Performance Pay.  The district must first submit a form to TRS prior to marking anything performance pay</a:t>
            </a:r>
            <a:r>
              <a:rPr lang="en-US" sz="2000" dirty="0"/>
              <a:t>. </a:t>
            </a:r>
            <a:r>
              <a:rPr lang="en-US" sz="2000" dirty="0" smtClean="0">
                <a:hlinkClick r:id="rId3"/>
              </a:rPr>
              <a:t>See Form 596</a:t>
            </a:r>
            <a:endParaRPr lang="en-US" sz="20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28" y="1981200"/>
            <a:ext cx="2790476" cy="13428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10000"/>
            <a:ext cx="1533333" cy="8095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731" y="5943600"/>
            <a:ext cx="3657603" cy="533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28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pPr lvl="1"/>
            <a:r>
              <a:rPr lang="en-US" sz="2000" b="1" dirty="0" smtClean="0"/>
              <a:t>Distribution </a:t>
            </a:r>
            <a:r>
              <a:rPr lang="en-US" sz="2000" dirty="0" smtClean="0"/>
              <a:t>– defaults to Supplemental is State Retirement System Qualified.  If the additional earnings are not TRS qualified, be sure to select Supplemental is NOT state Retirement System qualified.</a:t>
            </a:r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/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Amount </a:t>
            </a:r>
            <a:r>
              <a:rPr lang="en-US" sz="2000" dirty="0" smtClean="0"/>
              <a:t> - enter the amount of the additional earnings or allowance.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Expense Mask </a:t>
            </a:r>
            <a:r>
              <a:rPr lang="en-US" sz="2000" dirty="0" smtClean="0"/>
              <a:t> - defaults to all ?’s, which will expense to the employee’s main position code(s).</a:t>
            </a:r>
          </a:p>
          <a:p>
            <a:pPr lvl="1"/>
            <a:r>
              <a:rPr lang="en-US" sz="2000" dirty="0" smtClean="0"/>
              <a:t>Select </a:t>
            </a:r>
            <a:r>
              <a:rPr lang="en-US" sz="2000" b="1" dirty="0" smtClean="0"/>
              <a:t>Save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76145"/>
            <a:ext cx="6371492" cy="6165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45" y="5715000"/>
            <a:ext cx="5554642" cy="838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81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Leave </a:t>
            </a:r>
            <a:r>
              <a:rPr lang="en-US" sz="2000" dirty="0" smtClean="0"/>
              <a:t>– </a:t>
            </a:r>
          </a:p>
          <a:p>
            <a:pPr lvl="1"/>
            <a:r>
              <a:rPr lang="en-US" sz="2000" dirty="0" smtClean="0"/>
              <a:t>Select         Units Taken to add any additional leave for the employee.</a:t>
            </a:r>
          </a:p>
          <a:p>
            <a:pPr lvl="1"/>
            <a:r>
              <a:rPr lang="en-US" sz="2000" dirty="0" smtClean="0"/>
              <a:t>Shows dock amount for the employee leave if there is not any leave available.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90715"/>
            <a:ext cx="314315" cy="314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1" y="3495128"/>
            <a:ext cx="8123560" cy="6481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22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To Enter Leave in the Payroll Batch </a:t>
            </a:r>
            <a:r>
              <a:rPr lang="en-US" sz="2000" dirty="0" smtClean="0"/>
              <a:t>– </a:t>
            </a:r>
          </a:p>
          <a:p>
            <a:pPr lvl="1"/>
            <a:r>
              <a:rPr lang="en-US" sz="2000" dirty="0" smtClean="0"/>
              <a:t>Select </a:t>
            </a:r>
            <a:r>
              <a:rPr lang="en-US" sz="2000" b="1" dirty="0" smtClean="0"/>
              <a:t>Leave Type</a:t>
            </a:r>
          </a:p>
          <a:p>
            <a:pPr lvl="1"/>
            <a:r>
              <a:rPr lang="en-US" sz="2000" b="1" dirty="0" smtClean="0"/>
              <a:t>Est. Leave Balance </a:t>
            </a:r>
            <a:r>
              <a:rPr lang="en-US" sz="2000" dirty="0" smtClean="0"/>
              <a:t>– indicates the amount of available leave for that leave type.</a:t>
            </a:r>
          </a:p>
          <a:p>
            <a:pPr lvl="1"/>
            <a:r>
              <a:rPr lang="en-US" sz="2000" b="1" dirty="0" smtClean="0"/>
              <a:t>Units</a:t>
            </a:r>
            <a:r>
              <a:rPr lang="en-US" sz="2000" dirty="0" smtClean="0"/>
              <a:t> – enter the amount of leave</a:t>
            </a:r>
          </a:p>
          <a:p>
            <a:pPr lvl="1"/>
            <a:r>
              <a:rPr lang="en-US" sz="2000" b="1" dirty="0" smtClean="0"/>
              <a:t>TRS Contract Month/Year </a:t>
            </a:r>
            <a:r>
              <a:rPr lang="en-US" sz="2000" dirty="0" smtClean="0"/>
              <a:t>– this defaults to the current month.  If leave needs to be reported for a prior month, select a different date, which will create an RP15 for TRAQS.</a:t>
            </a:r>
          </a:p>
          <a:p>
            <a:pPr lvl="1"/>
            <a:r>
              <a:rPr lang="en-US" sz="2000" b="1" dirty="0" smtClean="0"/>
              <a:t>Dock Calculation </a:t>
            </a:r>
            <a:r>
              <a:rPr lang="en-US" sz="2000" dirty="0" smtClean="0"/>
              <a:t>– </a:t>
            </a:r>
          </a:p>
          <a:p>
            <a:pPr lvl="2"/>
            <a:r>
              <a:rPr lang="en-US" sz="1800" dirty="0" smtClean="0"/>
              <a:t>Based upon leave policy</a:t>
            </a:r>
          </a:p>
          <a:p>
            <a:pPr lvl="2"/>
            <a:r>
              <a:rPr lang="en-US" sz="1800" dirty="0" smtClean="0"/>
              <a:t>Manual – enter $ amount</a:t>
            </a:r>
          </a:p>
          <a:p>
            <a:pPr lvl="1"/>
            <a:r>
              <a:rPr lang="en-US" sz="2000" b="1" dirty="0" smtClean="0"/>
              <a:t>Comments</a:t>
            </a:r>
            <a:r>
              <a:rPr lang="en-US" sz="2000" dirty="0" smtClean="0"/>
              <a:t> - enter  </a:t>
            </a:r>
          </a:p>
          <a:p>
            <a:pPr lvl="1"/>
            <a:r>
              <a:rPr lang="en-US" sz="2000" dirty="0" smtClean="0"/>
              <a:t>Select </a:t>
            </a:r>
            <a:r>
              <a:rPr lang="en-US" sz="2000" b="1" dirty="0" smtClean="0"/>
              <a:t>Save</a:t>
            </a:r>
            <a:endParaRPr lang="en-US" sz="1800" b="1" dirty="0"/>
          </a:p>
          <a:p>
            <a:pPr marL="630936" lvl="2" indent="0">
              <a:buNone/>
            </a:pP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12" y="4648200"/>
            <a:ext cx="4451559" cy="20613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88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To Enter a Manual Dock in the Payroll Batch </a:t>
            </a:r>
            <a:r>
              <a:rPr lang="en-US" sz="2000" dirty="0" smtClean="0"/>
              <a:t>– </a:t>
            </a:r>
          </a:p>
          <a:p>
            <a:pPr lvl="1"/>
            <a:r>
              <a:rPr lang="en-US" sz="2000" dirty="0" smtClean="0"/>
              <a:t>Select </a:t>
            </a:r>
            <a:r>
              <a:rPr lang="en-US" sz="2000" b="1" dirty="0" smtClean="0"/>
              <a:t>Leave Type</a:t>
            </a:r>
          </a:p>
          <a:p>
            <a:pPr lvl="1"/>
            <a:r>
              <a:rPr lang="en-US" sz="2000" b="1" dirty="0" smtClean="0"/>
              <a:t>Est. Leave Balance </a:t>
            </a:r>
            <a:r>
              <a:rPr lang="en-US" sz="2000" dirty="0" smtClean="0"/>
              <a:t>– indicates the amount of available leave for that leave type.</a:t>
            </a:r>
          </a:p>
          <a:p>
            <a:pPr lvl="1"/>
            <a:r>
              <a:rPr lang="en-US" sz="2000" b="1" dirty="0" smtClean="0"/>
              <a:t>Units</a:t>
            </a:r>
            <a:r>
              <a:rPr lang="en-US" sz="2000" dirty="0" smtClean="0"/>
              <a:t> – enter the amount of leave</a:t>
            </a:r>
          </a:p>
          <a:p>
            <a:pPr lvl="1"/>
            <a:r>
              <a:rPr lang="en-US" sz="2000" b="1" dirty="0" smtClean="0"/>
              <a:t>TRS Contract Month/Year </a:t>
            </a:r>
            <a:r>
              <a:rPr lang="en-US" sz="2000" dirty="0" smtClean="0"/>
              <a:t>– this defaults to the current month.  If leave needs to be reported for a prior month, select a different date, which will create an RP15 for TRAQS.</a:t>
            </a:r>
          </a:p>
          <a:p>
            <a:pPr lvl="1"/>
            <a:r>
              <a:rPr lang="en-US" sz="2000" b="1" dirty="0" smtClean="0"/>
              <a:t>Dock Calculation </a:t>
            </a:r>
            <a:r>
              <a:rPr lang="en-US" sz="2000" dirty="0" smtClean="0"/>
              <a:t>– </a:t>
            </a:r>
          </a:p>
          <a:p>
            <a:pPr lvl="2"/>
            <a:r>
              <a:rPr lang="en-US" sz="1800" dirty="0" smtClean="0"/>
              <a:t>Select  Manual </a:t>
            </a:r>
          </a:p>
          <a:p>
            <a:pPr lvl="2"/>
            <a:r>
              <a:rPr lang="en-US" sz="1800" dirty="0"/>
              <a:t>E</a:t>
            </a:r>
            <a:r>
              <a:rPr lang="en-US" sz="1800" dirty="0" smtClean="0"/>
              <a:t>nter $ amount</a:t>
            </a:r>
          </a:p>
          <a:p>
            <a:pPr lvl="1"/>
            <a:r>
              <a:rPr lang="en-US" sz="2000" b="1" dirty="0" smtClean="0"/>
              <a:t>Comments</a:t>
            </a:r>
            <a:r>
              <a:rPr lang="en-US" sz="2000" dirty="0" smtClean="0"/>
              <a:t> - enter  </a:t>
            </a:r>
          </a:p>
          <a:p>
            <a:pPr lvl="1"/>
            <a:r>
              <a:rPr lang="en-US" sz="2000" dirty="0" smtClean="0"/>
              <a:t>Select </a:t>
            </a:r>
            <a:r>
              <a:rPr lang="en-US" sz="2000" b="1" dirty="0" smtClean="0"/>
              <a:t>Save</a:t>
            </a:r>
            <a:endParaRPr lang="en-US" sz="1800" b="1" dirty="0"/>
          </a:p>
          <a:p>
            <a:pPr marL="630936" lvl="2" indent="0">
              <a:buNone/>
            </a:pP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343400"/>
            <a:ext cx="5438096" cy="23714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88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Statutory Adjustments </a:t>
            </a:r>
            <a:r>
              <a:rPr lang="en-US" sz="2000" dirty="0" smtClean="0"/>
              <a:t>– </a:t>
            </a:r>
          </a:p>
          <a:p>
            <a:pPr lvl="1"/>
            <a:r>
              <a:rPr lang="en-US" sz="2000" dirty="0" smtClean="0"/>
              <a:t>Shows all of the employee’s statutory adjustments for this payroll check including the eligibility, taxable gross, contribution amounts and deduction amounts.</a:t>
            </a:r>
            <a:endParaRPr lang="en-US" sz="2000" b="1" dirty="0" smtClean="0"/>
          </a:p>
          <a:p>
            <a:pPr marL="630936" lvl="2" indent="0">
              <a:buNone/>
            </a:pP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" y="4038600"/>
            <a:ext cx="8980953" cy="18285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75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Enter a Name for your Compensation Type.  In this example, we will show you how to create a Compensation Type using a pay scale.</a:t>
            </a:r>
          </a:p>
          <a:p>
            <a:r>
              <a:rPr lang="en-US" sz="2000" dirty="0" smtClean="0"/>
              <a:t>Enter the Compensation Rate: Annual (or Salary), Hourly, Daily.  </a:t>
            </a:r>
          </a:p>
          <a:p>
            <a:r>
              <a:rPr lang="en-US" sz="2000" dirty="0" smtClean="0"/>
              <a:t>Select Create</a:t>
            </a:r>
            <a:endParaRPr lang="en-US" sz="2000" dirty="0"/>
          </a:p>
          <a:p>
            <a:endParaRPr lang="en-US" sz="1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Compensation Types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6" y="3962400"/>
            <a:ext cx="7761905" cy="17809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56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Non-Statutory Adjustments </a:t>
            </a:r>
            <a:r>
              <a:rPr lang="en-US" sz="2000" dirty="0" smtClean="0"/>
              <a:t>– </a:t>
            </a:r>
          </a:p>
          <a:p>
            <a:pPr lvl="1"/>
            <a:r>
              <a:rPr lang="en-US" sz="2000" dirty="0" smtClean="0"/>
              <a:t>Shows all of the employee’s non-statutory adjustments for this payroll check including the source of the benefit, contribution amounts and deduction amounts.</a:t>
            </a:r>
          </a:p>
          <a:p>
            <a:pPr lvl="1"/>
            <a:r>
              <a:rPr lang="en-US" sz="2000" dirty="0" smtClean="0"/>
              <a:t>A benefit CAN be deleted from the payroll batch.</a:t>
            </a:r>
          </a:p>
          <a:p>
            <a:pPr marL="630936" lvl="2" indent="0">
              <a:buNone/>
            </a:pP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8457639" cy="33239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94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To Add Non-Statutory Adjustments </a:t>
            </a:r>
            <a:r>
              <a:rPr lang="en-US" sz="2000" dirty="0" smtClean="0"/>
              <a:t>– </a:t>
            </a:r>
          </a:p>
          <a:p>
            <a:pPr lvl="1"/>
            <a:r>
              <a:rPr lang="en-US" sz="2000" dirty="0" smtClean="0"/>
              <a:t>Select       to add a Contribution</a:t>
            </a:r>
          </a:p>
          <a:p>
            <a:pPr lvl="1"/>
            <a:r>
              <a:rPr lang="en-US" sz="2000" dirty="0" smtClean="0"/>
              <a:t>Select       to add a Deduction</a:t>
            </a:r>
          </a:p>
          <a:p>
            <a:pPr marL="630936" lvl="2" indent="0">
              <a:buNone/>
            </a:pP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05851"/>
            <a:ext cx="8438582" cy="7591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08962"/>
            <a:ext cx="309553" cy="327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81200"/>
            <a:ext cx="309553" cy="3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To Add Non-Statutory Adjustments </a:t>
            </a:r>
            <a:r>
              <a:rPr lang="en-US" sz="2000" dirty="0" smtClean="0"/>
              <a:t>– Contribution</a:t>
            </a:r>
          </a:p>
          <a:p>
            <a:pPr marL="630936" lvl="2" indent="0">
              <a:buNone/>
            </a:pP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39" y="2362200"/>
            <a:ext cx="6247619" cy="39809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03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To Add Non-Statutory Adjustments </a:t>
            </a:r>
            <a:r>
              <a:rPr lang="en-US" sz="2000" dirty="0" smtClean="0"/>
              <a:t>– Deduction</a:t>
            </a:r>
          </a:p>
          <a:p>
            <a:pPr marL="630936" lvl="2" indent="0">
              <a:buNone/>
            </a:pP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2" y="2438400"/>
            <a:ext cx="7066667" cy="36952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Payroll Journal Entry</a:t>
            </a:r>
            <a:r>
              <a:rPr lang="en-US" sz="2000" dirty="0" smtClean="0"/>
              <a:t>– </a:t>
            </a:r>
          </a:p>
          <a:p>
            <a:pPr lvl="1"/>
            <a:r>
              <a:rPr lang="en-US" sz="2000" dirty="0" smtClean="0"/>
              <a:t>Shows all of the transactions, which will generate as the result of the employee’s payroll being processed.</a:t>
            </a:r>
          </a:p>
          <a:p>
            <a:pPr marL="630936" lvl="2" indent="0">
              <a:buNone/>
            </a:pP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8171886" cy="16378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90969"/>
            <a:ext cx="8171886" cy="16670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Messages &amp; Status </a:t>
            </a:r>
            <a:r>
              <a:rPr lang="en-US" sz="2000" dirty="0" smtClean="0"/>
              <a:t>– lists errors, which will need to be corrected before submitting the payroll batch.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08" y="2971800"/>
            <a:ext cx="6552381" cy="30476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14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Messages &amp; Status – </a:t>
            </a:r>
            <a:r>
              <a:rPr lang="en-US" sz="2000" b="1" dirty="0" smtClean="0">
                <a:solidFill>
                  <a:srgbClr val="FF0000"/>
                </a:solidFill>
              </a:rPr>
              <a:t>Submit the Payroll here.</a:t>
            </a:r>
          </a:p>
          <a:p>
            <a:pPr lvl="1"/>
            <a:r>
              <a:rPr lang="en-US" sz="2000" dirty="0" smtClean="0"/>
              <a:t>Submitted – once all the errors have been resolved, select Submitted to submit the payroll batch for processing.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Select OK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31" y="3048000"/>
            <a:ext cx="6819048" cy="16761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105400"/>
            <a:ext cx="4352381" cy="16285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63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Messages &amp; Status – </a:t>
            </a:r>
            <a:r>
              <a:rPr lang="en-US" sz="2000" b="1" dirty="0" err="1" smtClean="0">
                <a:solidFill>
                  <a:srgbClr val="FF0000"/>
                </a:solidFill>
              </a:rPr>
              <a:t>UnSubmit</a:t>
            </a:r>
            <a:r>
              <a:rPr lang="en-US" sz="2000" b="1" dirty="0" smtClean="0">
                <a:solidFill>
                  <a:srgbClr val="FF0000"/>
                </a:solidFill>
              </a:rPr>
              <a:t> the Payroll here.</a:t>
            </a:r>
          </a:p>
          <a:p>
            <a:pPr lvl="1"/>
            <a:r>
              <a:rPr lang="en-US" sz="2000" dirty="0" smtClean="0"/>
              <a:t>The payroll batch can be </a:t>
            </a:r>
            <a:r>
              <a:rPr lang="en-US" sz="2000" dirty="0" err="1" smtClean="0"/>
              <a:t>unsubmitted</a:t>
            </a:r>
            <a:r>
              <a:rPr lang="en-US" sz="2000" dirty="0" smtClean="0"/>
              <a:t> in this section.</a:t>
            </a:r>
          </a:p>
          <a:p>
            <a:pPr lvl="1"/>
            <a:r>
              <a:rPr lang="en-US" sz="2000" dirty="0" smtClean="0"/>
              <a:t>Select Active to </a:t>
            </a:r>
            <a:r>
              <a:rPr lang="en-US" sz="2000" dirty="0" err="1" smtClean="0"/>
              <a:t>unsubmit</a:t>
            </a:r>
            <a:r>
              <a:rPr lang="en-US" sz="2000" dirty="0" smtClean="0"/>
              <a:t> the payroll batch.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The following prompt will appear. </a:t>
            </a:r>
          </a:p>
          <a:p>
            <a:pPr lvl="1"/>
            <a:r>
              <a:rPr lang="en-US" sz="2000" dirty="0" smtClean="0"/>
              <a:t>Select OK.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31" y="2895600"/>
            <a:ext cx="6552381" cy="13238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02" y="5181600"/>
            <a:ext cx="4295238" cy="14857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70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Time Import/Export </a:t>
            </a:r>
            <a:r>
              <a:rPr lang="en-US" sz="2000" dirty="0" smtClean="0"/>
              <a:t>– allows you to export and import time and update records in the payroll batch</a:t>
            </a:r>
          </a:p>
          <a:p>
            <a:pPr lvl="1"/>
            <a:r>
              <a:rPr lang="en-US" sz="1600" dirty="0" smtClean="0"/>
              <a:t>Select Export Time to Excel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0"/>
            <a:ext cx="7659584" cy="30245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58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Time Import/Export </a:t>
            </a:r>
            <a:r>
              <a:rPr lang="en-US" sz="2000" dirty="0" smtClean="0"/>
              <a:t>– allows you to export and import time and update records in the payroll batch</a:t>
            </a:r>
          </a:p>
          <a:p>
            <a:pPr lvl="1"/>
            <a:r>
              <a:rPr lang="en-US" sz="1600" dirty="0" smtClean="0"/>
              <a:t>Select Export Time to Excel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Enter hours</a:t>
            </a:r>
          </a:p>
          <a:p>
            <a:pPr lvl="1"/>
            <a:r>
              <a:rPr lang="en-US" sz="1600" dirty="0" smtClean="0"/>
              <a:t>When importing back to WebSmart, verify the columns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5081"/>
            <a:ext cx="8610600" cy="7703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7" y="4419600"/>
            <a:ext cx="7813766" cy="8951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2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Click on the Pay Scales tab</a:t>
            </a:r>
          </a:p>
          <a:p>
            <a:r>
              <a:rPr lang="en-US" sz="2000" dirty="0" smtClean="0"/>
              <a:t>Select Update Scale</a:t>
            </a:r>
            <a:endParaRPr lang="en-US" sz="2000" dirty="0"/>
          </a:p>
          <a:p>
            <a:endParaRPr lang="en-US" sz="1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Payroll Setup – Compensation Types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43200"/>
            <a:ext cx="5695238" cy="18952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16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Identify the fields in the exported spreadsheet when you get ready to import the hours back into WebSmart.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0"/>
            <a:ext cx="7244359" cy="323855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85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Accruals</a:t>
            </a:r>
            <a:r>
              <a:rPr lang="en-US" sz="2000" dirty="0" smtClean="0"/>
              <a:t> – to be discussed at a later date.</a:t>
            </a:r>
            <a:endParaRPr lang="en-US" sz="1600" dirty="0"/>
          </a:p>
          <a:p>
            <a:pPr lvl="1"/>
            <a:endParaRPr lang="en-US" sz="1600" dirty="0"/>
          </a:p>
          <a:p>
            <a:pPr marL="393192" lvl="1" indent="0">
              <a:buNone/>
            </a:pPr>
            <a:r>
              <a:rPr lang="en-US" sz="1600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66" y="3048000"/>
            <a:ext cx="6666667" cy="21428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69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Documents</a:t>
            </a:r>
            <a:r>
              <a:rPr lang="en-US" sz="2000" dirty="0" smtClean="0"/>
              <a:t> – </a:t>
            </a:r>
            <a:r>
              <a:rPr lang="en-US" sz="1600" dirty="0" smtClean="0"/>
              <a:t>if </a:t>
            </a:r>
            <a:r>
              <a:rPr lang="en-US" sz="1600" dirty="0"/>
              <a:t>you have purchased WebSmart-</a:t>
            </a:r>
            <a:r>
              <a:rPr lang="en-US" sz="1600" i="1" dirty="0" err="1"/>
              <a:t>i</a:t>
            </a:r>
            <a:r>
              <a:rPr lang="en-US" sz="1600" dirty="0"/>
              <a:t>, you will see a Documents tab and have the ability to upload the </a:t>
            </a:r>
            <a:r>
              <a:rPr lang="en-US" sz="1600" dirty="0" smtClean="0"/>
              <a:t>supporting documents for your payroll batch </a:t>
            </a:r>
            <a:r>
              <a:rPr lang="en-US" sz="1600" dirty="0"/>
              <a:t>here.</a:t>
            </a:r>
          </a:p>
          <a:p>
            <a:r>
              <a:rPr lang="en-US" sz="1600" dirty="0"/>
              <a:t>You are allowed to upload documents of any size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Select Upload File</a:t>
            </a:r>
          </a:p>
          <a:p>
            <a:r>
              <a:rPr lang="en-US" sz="1600" dirty="0" smtClean="0"/>
              <a:t>Once uploaded, the batch number, period pay date, period begin and period end dates automatically populate.</a:t>
            </a:r>
            <a:endParaRPr lang="en-US" sz="1600" dirty="0"/>
          </a:p>
          <a:p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3" y="3733800"/>
            <a:ext cx="8790477" cy="227619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48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b="1" dirty="0" smtClean="0"/>
              <a:t>Reports</a:t>
            </a:r>
            <a:r>
              <a:rPr lang="en-US" sz="2000" dirty="0" smtClean="0"/>
              <a:t> are now available on a Reports tab within the payroll batch.</a:t>
            </a:r>
            <a:endParaRPr lang="en-US" sz="1600" dirty="0"/>
          </a:p>
          <a:p>
            <a:endParaRPr lang="en-US" sz="1600" dirty="0"/>
          </a:p>
          <a:p>
            <a:pPr lvl="1"/>
            <a:endParaRPr lang="en-US" sz="1600" dirty="0"/>
          </a:p>
          <a:p>
            <a:pPr marL="393192" lvl="1" indent="0">
              <a:buNone/>
            </a:pPr>
            <a:r>
              <a:rPr lang="en-US" sz="1600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Payroll Batch Processing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62200"/>
            <a:ext cx="6063994" cy="40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r>
              <a:rPr lang="en-US" sz="2000" dirty="0" smtClean="0"/>
              <a:t>Please take this time to take a brief break.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109728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Break</a:t>
            </a:r>
            <a:endParaRPr lang="en-US" u="sng" dirty="0"/>
          </a:p>
        </p:txBody>
      </p:sp>
      <p:pic>
        <p:nvPicPr>
          <p:cNvPr id="11270" name="Picture 6" descr="C:\Users\mdavis\AppData\Local\Microsoft\Windows\Temporary Internet Files\Content.IE5\P2F3045J\MP910221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315889" cy="34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Finance &gt; HR &gt; Staff Manager</a:t>
            </a:r>
          </a:p>
          <a:p>
            <a:r>
              <a:rPr lang="en-US" sz="2000" dirty="0" smtClean="0"/>
              <a:t>Payroll tab</a:t>
            </a:r>
          </a:p>
          <a:p>
            <a:r>
              <a:rPr lang="en-US" sz="2000" dirty="0" smtClean="0"/>
              <a:t>Select the     icon to terminate the employee</a:t>
            </a:r>
            <a:endParaRPr lang="en-US" sz="1600" dirty="0"/>
          </a:p>
          <a:p>
            <a:endParaRPr lang="en-US" sz="1600" dirty="0"/>
          </a:p>
          <a:p>
            <a:pPr lvl="1"/>
            <a:endParaRPr lang="en-US" sz="1600" dirty="0"/>
          </a:p>
          <a:p>
            <a:pPr marL="393192" lvl="1" indent="0">
              <a:buNone/>
            </a:pPr>
            <a:r>
              <a:rPr lang="en-US" sz="1600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Termination of Employee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3" y="3352800"/>
            <a:ext cx="7971429" cy="20476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62200"/>
            <a:ext cx="309553" cy="3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Select OK if you are sure you want to terminate this contract.</a:t>
            </a:r>
            <a:endParaRPr lang="en-US" sz="1600" dirty="0"/>
          </a:p>
          <a:p>
            <a:endParaRPr lang="en-US" sz="1600" dirty="0"/>
          </a:p>
          <a:p>
            <a:pPr marL="393192" lvl="1" indent="0">
              <a:buNone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Termination of Employee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19" y="2971800"/>
            <a:ext cx="3504762" cy="15333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14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Enter all the termination information for the employee:</a:t>
            </a:r>
          </a:p>
          <a:p>
            <a:pPr lvl="1"/>
            <a:r>
              <a:rPr lang="en-US" sz="1400" dirty="0" smtClean="0"/>
              <a:t>Adjusted Contract Days – enter the # of days the employee worked for the contract</a:t>
            </a:r>
          </a:p>
          <a:p>
            <a:pPr lvl="1"/>
            <a:r>
              <a:rPr lang="en-US" sz="1400" dirty="0" smtClean="0"/>
              <a:t>Contract End – enter the last day the employee worked</a:t>
            </a:r>
          </a:p>
          <a:p>
            <a:pPr lvl="1"/>
            <a:r>
              <a:rPr lang="en-US" sz="1400" dirty="0" smtClean="0"/>
              <a:t>Termination Code – select the appropriate termination code</a:t>
            </a:r>
          </a:p>
          <a:p>
            <a:pPr lvl="1"/>
            <a:r>
              <a:rPr lang="en-US" sz="1400" dirty="0" smtClean="0"/>
              <a:t>Final Payments By Calendar – Select the pay period in which the employee will receive his/her payoff.</a:t>
            </a:r>
          </a:p>
          <a:p>
            <a:pPr lvl="1"/>
            <a:r>
              <a:rPr lang="en-US" sz="1400" dirty="0" smtClean="0"/>
              <a:t>Save.</a:t>
            </a:r>
            <a:endParaRPr lang="en-US" sz="1400" dirty="0"/>
          </a:p>
          <a:p>
            <a:endParaRPr lang="en-US" sz="1600" dirty="0"/>
          </a:p>
          <a:p>
            <a:pPr marL="393192" lvl="1" indent="0">
              <a:buNone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Termination of Employee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57600"/>
            <a:ext cx="6400000" cy="31333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70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Filter – since the contract has now been terminated, you will see it in the Terminated Contracts list</a:t>
            </a:r>
          </a:p>
          <a:p>
            <a:r>
              <a:rPr lang="en-US" sz="2000" dirty="0" smtClean="0"/>
              <a:t>Select the Positions icon to review the payment schedule for the payoff.</a:t>
            </a:r>
            <a:endParaRPr lang="en-US" sz="1600" dirty="0"/>
          </a:p>
          <a:p>
            <a:pPr marL="393192" lvl="1" indent="0">
              <a:buNone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Termination of Employee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05200"/>
            <a:ext cx="8133334" cy="15809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82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/>
          </a:p>
          <a:p>
            <a:r>
              <a:rPr lang="en-US" sz="2000" dirty="0" smtClean="0"/>
              <a:t>Select the edit icon to review the payment schedule of each position</a:t>
            </a:r>
            <a:endParaRPr lang="en-US" sz="1600" dirty="0"/>
          </a:p>
          <a:p>
            <a:pPr marL="393192" lvl="1" indent="0">
              <a:buNone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Termination of Employee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43200"/>
            <a:ext cx="7288105" cy="200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10065</TotalTime>
  <Words>5200</Words>
  <Application>Microsoft Office PowerPoint</Application>
  <PresentationFormat>On-screen Show (4:3)</PresentationFormat>
  <Paragraphs>997</Paragraphs>
  <Slides>112</Slides>
  <Notes>108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3" baseType="lpstr">
      <vt:lpstr>Concourse</vt:lpstr>
      <vt:lpstr>JR3 Webinar</vt:lpstr>
      <vt:lpstr>Coming Soon</vt:lpstr>
      <vt:lpstr>Available Webinars - HR</vt:lpstr>
      <vt:lpstr>Introduction/Goals</vt:lpstr>
      <vt:lpstr>Conversion Schedule</vt:lpstr>
      <vt:lpstr>Introduction/Goals</vt:lpstr>
      <vt:lpstr>Payroll Setup – Compensation Types</vt:lpstr>
      <vt:lpstr>Payroll Setup – Compensation Types</vt:lpstr>
      <vt:lpstr>Payroll Setup – Compensation Types</vt:lpstr>
      <vt:lpstr>Payroll Setup – Compensation Types</vt:lpstr>
      <vt:lpstr>Payroll Setup – Calendars</vt:lpstr>
      <vt:lpstr>Payroll Setup – Calendars</vt:lpstr>
      <vt:lpstr>Payroll Setup – Calendars</vt:lpstr>
      <vt:lpstr>Payroll Setup – Calendars</vt:lpstr>
      <vt:lpstr>Payroll Setup – Additional Allowances </vt:lpstr>
      <vt:lpstr>Payroll Setup – Additional Allowances </vt:lpstr>
      <vt:lpstr>Payroll Setup – Additional Allowances </vt:lpstr>
      <vt:lpstr>Payroll Setup – Additional Allowances 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Payroll Setup – Benefit Programs</vt:lpstr>
      <vt:lpstr>Break</vt:lpstr>
      <vt:lpstr>Payroll Batch Processing - Leave</vt:lpstr>
      <vt:lpstr>Payroll Batch Processing - Leave</vt:lpstr>
      <vt:lpstr>Payroll Batch Processing - Leave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Payroll Batch Processing</vt:lpstr>
      <vt:lpstr>Break</vt:lpstr>
      <vt:lpstr>Termination of Employee</vt:lpstr>
      <vt:lpstr>Termination of Employee</vt:lpstr>
      <vt:lpstr>Termination of Employee</vt:lpstr>
      <vt:lpstr>Termination of Employee</vt:lpstr>
      <vt:lpstr>Termination of Employee</vt:lpstr>
      <vt:lpstr>Termination of Employee</vt:lpstr>
      <vt:lpstr>Adding Stipend Mid-Year</vt:lpstr>
      <vt:lpstr>Adding Stipend Mid-Year</vt:lpstr>
      <vt:lpstr>Adding Stipend Mid-Year</vt:lpstr>
      <vt:lpstr>Adding Stipend Mid-Year</vt:lpstr>
      <vt:lpstr>Adding Stipend Mid-Year</vt:lpstr>
      <vt:lpstr>Changing Contracts Mid-Year</vt:lpstr>
      <vt:lpstr>Wage Base Corrections</vt:lpstr>
      <vt:lpstr>Reports – Payroll Journals</vt:lpstr>
      <vt:lpstr>Resources</vt:lpstr>
      <vt:lpstr>Symposiums</vt:lpstr>
      <vt:lpstr>Questions</vt:lpstr>
      <vt:lpstr>Customer Support Options!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Symposium</dc:title>
  <dc:creator>Melissa C. Davis</dc:creator>
  <cp:lastModifiedBy>Melissa C. Davis</cp:lastModifiedBy>
  <cp:revision>489</cp:revision>
  <dcterms:created xsi:type="dcterms:W3CDTF">2012-05-21T15:21:44Z</dcterms:created>
  <dcterms:modified xsi:type="dcterms:W3CDTF">2015-05-11T15:11:34Z</dcterms:modified>
</cp:coreProperties>
</file>